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9" r:id="rId10"/>
    <p:sldId id="26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5" r:id="rId19"/>
    <p:sldId id="284" r:id="rId20"/>
    <p:sldId id="286" r:id="rId21"/>
    <p:sldId id="287" r:id="rId22"/>
    <p:sldId id="288" r:id="rId23"/>
    <p:sldId id="291" r:id="rId24"/>
    <p:sldId id="265" r:id="rId25"/>
    <p:sldId id="266" r:id="rId26"/>
    <p:sldId id="275" r:id="rId27"/>
    <p:sldId id="276" r:id="rId28"/>
    <p:sldId id="289" r:id="rId29"/>
    <p:sldId id="270" r:id="rId30"/>
    <p:sldId id="268" r:id="rId31"/>
    <p:sldId id="271" r:id="rId32"/>
    <p:sldId id="272" r:id="rId33"/>
    <p:sldId id="273" r:id="rId34"/>
    <p:sldId id="274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A5A6B-326C-4E59-9AE1-82EC086A7ECD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32DBB-791B-4544-86E1-32A7F22681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32DBB-791B-4544-86E1-32A7F226816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32DBB-791B-4544-86E1-32A7F226816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32DBB-791B-4544-86E1-32A7F226816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4" y="5254284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9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7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5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8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7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5" y="7035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4" y="309491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7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5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" y="7034"/>
            <a:ext cx="9136967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29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29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1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1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5" y="14069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" y="7034"/>
            <a:ext cx="9136967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5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506625D-53CD-435D-9C22-BA5577281608}" type="datetimeFigureOut">
              <a:rPr lang="ru-RU" smtClean="0"/>
              <a:pPr/>
              <a:t>12.06.2011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1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B33A3F8-9CE6-474E-9041-CD830DB1D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newsflash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Елена Анатольевна\Фото\Открытый урок\DSC011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266728"/>
            <a:ext cx="6286544" cy="459127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40544" y="571480"/>
            <a:ext cx="8062912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Рыжова Елена Анатольевна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9" y="642919"/>
            <a:ext cx="77867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ИЗО и технологии</a:t>
            </a:r>
            <a:b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Гимназии №6 города Тихорецка МОТР</a:t>
            </a:r>
            <a:b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Педагогический стаж: 24 года, </a:t>
            </a:r>
            <a:b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высшая категория</a:t>
            </a:r>
            <a:endParaRPr lang="ru-RU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про\Desktop\12 июня\DSC009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2071678"/>
            <a:ext cx="3714776" cy="27860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1" y="214290"/>
            <a:ext cx="8229600" cy="438313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Защита проекта для ребёнка – это не только возможность поделиться собственной идеей, но и возможность попробовать себя в новой роли</a:t>
            </a:r>
          </a:p>
          <a:p>
            <a:endParaRPr lang="ru-RU" dirty="0"/>
          </a:p>
        </p:txBody>
      </p:sp>
      <p:pic>
        <p:nvPicPr>
          <p:cNvPr id="3077" name="Picture 5" descr="C:\Users\про\Desktop\12 июня\DSC040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-381537" y="3739099"/>
            <a:ext cx="3052292" cy="2289219"/>
          </a:xfrm>
          <a:prstGeom prst="rect">
            <a:avLst/>
          </a:prstGeom>
          <a:noFill/>
        </p:spPr>
      </p:pic>
      <p:pic>
        <p:nvPicPr>
          <p:cNvPr id="3078" name="Picture 6" descr="C:\Users\про\Desktop\12 июня\DSC0396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29224" y="2500306"/>
            <a:ext cx="3714776" cy="2786082"/>
          </a:xfrm>
          <a:prstGeom prst="rect">
            <a:avLst/>
          </a:prstGeom>
          <a:noFill/>
        </p:spPr>
      </p:pic>
      <p:pic>
        <p:nvPicPr>
          <p:cNvPr id="3075" name="Picture 3" descr="C:\Users\про\Desktop\12 июня\DSC0090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86183" y="4572008"/>
            <a:ext cx="2857552" cy="21431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Елена Анатольевна\Рабочие документы\Сказка о рыбаке и рыбке\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42852"/>
            <a:ext cx="8786843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Елена Анатольевна\Рабочие документы\Сказка о рыбаке и рыбке\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214290"/>
            <a:ext cx="8858312" cy="64547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Елена Анатольевна\Рабочие документы\Сказка о рыбаке и рыбке\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85728"/>
            <a:ext cx="8715435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Елена Анатольевна\Рабочие документы\Сказка о рыбаке и рыбке\4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214290"/>
            <a:ext cx="8785086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Елена Анатольевна\Рабочие документы\Сказка о рыбаке и рыбке\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8713648" cy="64547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Елена Анатольевна\Рабочие документы\Сказка о рыбаке и рыбке\6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8715435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Елена Анатольевна\Рабочие документы\Сказка о рыбаке и рыбке\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5" y="214290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Елена Анатольевна\Рабочие документы\Сказка о рыбаке и рыбке\9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3" y="285728"/>
            <a:ext cx="8715436" cy="628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Елена Анатольевна\Рабочие документы\Сказка о рыбаке и рыбке\8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85728"/>
            <a:ext cx="8715437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5"/>
            <a:ext cx="82296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Тема педагогического опыта:</a:t>
            </a:r>
            <a:r>
              <a:rPr lang="ru-RU" sz="2700" b="1" dirty="0" smtClean="0"/>
              <a:t> «Нетрадиционные методы работы с младшими школьниками на уроках ИЗО и технологии»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про\Desktop\12 июня\DSC039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5" y="1500175"/>
            <a:ext cx="6466371" cy="5000660"/>
          </a:xfrm>
          <a:prstGeom prst="rect">
            <a:avLst/>
          </a:prstGeom>
          <a:noFill/>
        </p:spPr>
      </p:pic>
      <p:pic>
        <p:nvPicPr>
          <p:cNvPr id="2053" name="Picture 5" descr="C:\Users\про\Desktop\12 июня\DSC0398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29256" y="3929067"/>
            <a:ext cx="3524275" cy="2643206"/>
          </a:xfrm>
          <a:prstGeom prst="rect">
            <a:avLst/>
          </a:prstGeom>
          <a:noFill/>
        </p:spPr>
      </p:pic>
      <p:pic>
        <p:nvPicPr>
          <p:cNvPr id="2052" name="Picture 4" descr="C:\Users\про\Desktop\12 июня\DSC0397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14679" y="1500175"/>
            <a:ext cx="3238491" cy="2428868"/>
          </a:xfrm>
          <a:prstGeom prst="rect">
            <a:avLst/>
          </a:prstGeom>
          <a:noFill/>
        </p:spPr>
      </p:pic>
      <p:pic>
        <p:nvPicPr>
          <p:cNvPr id="2051" name="Picture 3" descr="C:\Users\про\Desktop\12 июня\DSC0405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387552" y="3755796"/>
            <a:ext cx="3153923" cy="2500331"/>
          </a:xfrm>
          <a:prstGeom prst="rect">
            <a:avLst/>
          </a:prstGeom>
          <a:noFill/>
          <a:scene3d>
            <a:camera prst="orthographicFront">
              <a:rot lat="20399999" lon="0" rev="0"/>
            </a:camera>
            <a:lightRig rig="threePt" dir="t"/>
          </a:scene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00"/>
                            </p:stCondLst>
                            <p:childTnLst>
                              <p:par>
                                <p:cTn id="1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0"/>
                            </p:stCondLst>
                            <p:childTnLst>
                              <p:par>
                                <p:cTn id="2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2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200"/>
                            </p:stCondLst>
                            <p:childTnLst>
                              <p:par>
                                <p:cTn id="3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2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Елена Анатольевна\Рабочие документы\Сказка о рыбаке и рыбке\10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3" y="214290"/>
            <a:ext cx="8715436" cy="65008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Елена Анатольевна\Рабочие документы\Сказка о рыбаке и рыбке\1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Елена Анатольевна\Рабочие документы\Сказка о рыбаке и рыбке\1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1" y="285728"/>
            <a:ext cx="8715437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358245" cy="250033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Преимущества опыта: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развитие интеллектуальных способностей, творческих умений и коммуникативных навыков культуры учащихся. Постепенное включение учащихся в профессиональную проектную деятельность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16386" name="Picture 2" descr="C:\Users\про\Desktop\Новая папка (4) - копия\DSC042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190756">
            <a:off x="704497" y="2568904"/>
            <a:ext cx="4987200" cy="3740400"/>
          </a:xfrm>
          <a:prstGeom prst="rect">
            <a:avLst/>
          </a:prstGeom>
          <a:noFill/>
        </p:spPr>
      </p:pic>
      <p:pic>
        <p:nvPicPr>
          <p:cNvPr id="16387" name="Picture 3" descr="C:\Users\про\Desktop\DSC0421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128966">
            <a:off x="5019875" y="3522813"/>
            <a:ext cx="3645717" cy="26240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2620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Эффективностью данной деятельности является проявление необыкновенных творческих способностей учащихся, что позволяет добиваться высоких результатов на конкурсах</a:t>
            </a:r>
          </a:p>
          <a:p>
            <a:endParaRPr lang="ru-RU" dirty="0"/>
          </a:p>
        </p:txBody>
      </p:sp>
      <p:pic>
        <p:nvPicPr>
          <p:cNvPr id="1026" name="Picture 2" descr="C:\Users\про\Desktop\IMG_30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4678" y="2607470"/>
            <a:ext cx="5429288" cy="4072242"/>
          </a:xfrm>
          <a:prstGeom prst="rect">
            <a:avLst/>
          </a:prstGeom>
          <a:noFill/>
        </p:spPr>
      </p:pic>
      <p:pic>
        <p:nvPicPr>
          <p:cNvPr id="1027" name="Picture 3" descr="C:\Users\про\Desktop\12 июня\DSC009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18560">
            <a:off x="490546" y="3457960"/>
            <a:ext cx="3247532" cy="25896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0439"/>
            <a:ext cx="8229600" cy="3357562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Результативность: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- Высокий уровень развития </a:t>
            </a:r>
            <a:r>
              <a:rPr lang="ru-RU" sz="2800" dirty="0" err="1" smtClean="0">
                <a:solidFill>
                  <a:schemeClr val="bg1"/>
                </a:solidFill>
              </a:rPr>
              <a:t>профориентационной</a:t>
            </a:r>
            <a:r>
              <a:rPr lang="ru-RU" sz="2800" dirty="0" smtClean="0">
                <a:solidFill>
                  <a:schemeClr val="bg1"/>
                </a:solidFill>
              </a:rPr>
              <a:t> компетентности - Положительная динамика уровня </a:t>
            </a:r>
            <a:r>
              <a:rPr lang="ru-RU" sz="2800" dirty="0" err="1" smtClean="0">
                <a:solidFill>
                  <a:schemeClr val="bg1"/>
                </a:solidFill>
              </a:rPr>
              <a:t>обучаемости</a:t>
            </a:r>
            <a:r>
              <a:rPr lang="ru-RU" sz="2800" dirty="0" smtClean="0">
                <a:solidFill>
                  <a:schemeClr val="bg1"/>
                </a:solidFill>
              </a:rPr>
              <a:t> по ИЗО и технологии;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- Развиты творческие  умения, коммуникативные навыки культуры (победители и призеры районных, краевых, всероссийских творческих конкурсов).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-</a:t>
            </a:r>
            <a:r>
              <a:rPr lang="ru-RU" sz="2800" dirty="0" err="1" smtClean="0">
                <a:solidFill>
                  <a:schemeClr val="bg1"/>
                </a:solidFill>
              </a:rPr>
              <a:t>Обученность</a:t>
            </a:r>
            <a:r>
              <a:rPr lang="ru-RU" sz="2800" dirty="0" smtClean="0">
                <a:solidFill>
                  <a:schemeClr val="bg1"/>
                </a:solidFill>
              </a:rPr>
              <a:t> по предметам (ИЗО и технология) – 100%.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-Призовые места в районных, зональных олимпиадах. </a:t>
            </a:r>
          </a:p>
          <a:p>
            <a:endParaRPr lang="ru-RU" dirty="0"/>
          </a:p>
        </p:txBody>
      </p:sp>
      <p:pic>
        <p:nvPicPr>
          <p:cNvPr id="2050" name="Picture 2" descr="C:\Users\про\Desktop\12 июня\DSC0396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961389" y="610457"/>
            <a:ext cx="3169328" cy="2376996"/>
          </a:xfrm>
          <a:prstGeom prst="rect">
            <a:avLst/>
          </a:prstGeom>
          <a:noFill/>
        </p:spPr>
      </p:pic>
      <p:pic>
        <p:nvPicPr>
          <p:cNvPr id="2051" name="Picture 3" descr="C:\Users\про\Desktop\12 июня\DSC040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31211" y="597428"/>
            <a:ext cx="3143272" cy="2376996"/>
          </a:xfrm>
          <a:prstGeom prst="rect">
            <a:avLst/>
          </a:prstGeom>
          <a:noFill/>
        </p:spPr>
      </p:pic>
      <p:pic>
        <p:nvPicPr>
          <p:cNvPr id="2052" name="Picture 4" descr="C:\Users\про\Desktop\12 июня\DSC0411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5535625" y="679427"/>
            <a:ext cx="3216286" cy="22860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3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про\Desktop\DSC04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85728"/>
            <a:ext cx="8572560" cy="6357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про\Desktop\Новая папка (4) - копия\DSC04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285728"/>
            <a:ext cx="7858180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pPr algn="ctr"/>
            <a:r>
              <a:rPr lang="ru-RU" dirty="0" smtClean="0"/>
              <a:t>Наши победители!</a:t>
            </a:r>
            <a:endParaRPr lang="ru-RU" dirty="0"/>
          </a:p>
        </p:txBody>
      </p:sp>
      <p:pic>
        <p:nvPicPr>
          <p:cNvPr id="29698" name="Picture 2" descr="C:\Users\про\Desktop\DSC04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20623140">
            <a:off x="612896" y="1190612"/>
            <a:ext cx="3214710" cy="2284270"/>
          </a:xfrm>
          <a:prstGeom prst="rect">
            <a:avLst/>
          </a:prstGeom>
          <a:noFill/>
        </p:spPr>
      </p:pic>
      <p:pic>
        <p:nvPicPr>
          <p:cNvPr id="29699" name="Picture 3" descr="C:\Users\про\Desktop\IMG_30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58881">
            <a:off x="3965678" y="1138181"/>
            <a:ext cx="4637689" cy="3478503"/>
          </a:xfrm>
          <a:prstGeom prst="rect">
            <a:avLst/>
          </a:prstGeom>
          <a:noFill/>
        </p:spPr>
      </p:pic>
      <p:pic>
        <p:nvPicPr>
          <p:cNvPr id="29700" name="Picture 4" descr="C:\Users\про\Desktop\Новая папка (4) - копия\DSC042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929030">
            <a:off x="435634" y="3716072"/>
            <a:ext cx="3214710" cy="2597392"/>
          </a:xfrm>
          <a:prstGeom prst="rect">
            <a:avLst/>
          </a:prstGeom>
          <a:noFill/>
        </p:spPr>
      </p:pic>
      <p:pic>
        <p:nvPicPr>
          <p:cNvPr id="29702" name="Picture 6" descr="C:\Users\про\Desktop\DSC042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686257">
            <a:off x="5969152" y="3801332"/>
            <a:ext cx="2616729" cy="2825271"/>
          </a:xfrm>
          <a:prstGeom prst="rect">
            <a:avLst/>
          </a:prstGeom>
          <a:noFill/>
        </p:spPr>
      </p:pic>
      <p:pic>
        <p:nvPicPr>
          <p:cNvPr id="29701" name="Picture 5" descr="C:\Users\про\Desktop\Новая папка (4) - копия\DSC0422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24713" y="4111740"/>
            <a:ext cx="3038876" cy="22791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ро\Desktop\12 июня\DSC01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09" y="428604"/>
            <a:ext cx="4714908" cy="6143668"/>
          </a:xfrm>
          <a:prstGeom prst="rect">
            <a:avLst/>
          </a:prstGeom>
          <a:noFill/>
        </p:spPr>
      </p:pic>
      <p:pic>
        <p:nvPicPr>
          <p:cNvPr id="5123" name="Picture 3" descr="C:\Users\про\Desktop\12 июня\DSC0406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-178627" y="750075"/>
            <a:ext cx="2571768" cy="1928827"/>
          </a:xfrm>
          <a:prstGeom prst="rect">
            <a:avLst/>
          </a:prstGeom>
          <a:noFill/>
        </p:spPr>
      </p:pic>
      <p:pic>
        <p:nvPicPr>
          <p:cNvPr id="5124" name="Picture 4" descr="C:\Users\про\Desktop\12 июня\DSC0399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-250065" y="3679033"/>
            <a:ext cx="3143274" cy="2357456"/>
          </a:xfrm>
          <a:prstGeom prst="rect">
            <a:avLst/>
          </a:prstGeom>
          <a:noFill/>
        </p:spPr>
      </p:pic>
      <p:pic>
        <p:nvPicPr>
          <p:cNvPr id="5125" name="Picture 5" descr="C:\Users\про\Desktop\12 июня\DSC0395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5937972" y="920021"/>
            <a:ext cx="3359829" cy="2519872"/>
          </a:xfrm>
          <a:prstGeom prst="rect">
            <a:avLst/>
          </a:prstGeom>
          <a:noFill/>
        </p:spPr>
      </p:pic>
      <p:pic>
        <p:nvPicPr>
          <p:cNvPr id="5126" name="Picture 6" descr="C:\Users\про\Desktop\12 июня\DSC0396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6643703" y="4357695"/>
            <a:ext cx="2571768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071811"/>
            <a:ext cx="7786743" cy="1113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i="1" dirty="0" smtClean="0"/>
              <a:t> </a:t>
            </a:r>
            <a:r>
              <a:rPr lang="ru-RU" sz="2700" b="1" i="1" dirty="0" smtClean="0"/>
              <a:t>Новизна опыта</a:t>
            </a:r>
            <a:r>
              <a:rPr lang="ru-RU" sz="2700" b="1" dirty="0" smtClean="0"/>
              <a:t> в комбинации элементов известных методик , в рационализации  и усовершенствовании отдельных сторон деятельности младших школьников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про\Desktop\12 июня\DSC0397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5" y="142852"/>
            <a:ext cx="3143273" cy="2428892"/>
          </a:xfrm>
          <a:prstGeom prst="rect">
            <a:avLst/>
          </a:prstGeom>
          <a:noFill/>
        </p:spPr>
      </p:pic>
      <p:pic>
        <p:nvPicPr>
          <p:cNvPr id="3075" name="Picture 3" descr="C:\Users\про\Desktop\12 июня\DSC0395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57884" y="142852"/>
            <a:ext cx="3143272" cy="2428892"/>
          </a:xfrm>
          <a:prstGeom prst="rect">
            <a:avLst/>
          </a:prstGeom>
          <a:noFill/>
        </p:spPr>
      </p:pic>
      <p:pic>
        <p:nvPicPr>
          <p:cNvPr id="3076" name="Picture 4" descr="C:\Users\про\Desktop\12 июня\DSC0095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4143381"/>
            <a:ext cx="3143272" cy="2500330"/>
          </a:xfrm>
          <a:prstGeom prst="rect">
            <a:avLst/>
          </a:prstGeom>
          <a:noFill/>
        </p:spPr>
      </p:pic>
      <p:pic>
        <p:nvPicPr>
          <p:cNvPr id="3077" name="Picture 5" descr="C:\Users\про\Desktop\12 июня\DSC0401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1" y="142852"/>
            <a:ext cx="1643075" cy="1232306"/>
          </a:xfrm>
          <a:prstGeom prst="rect">
            <a:avLst/>
          </a:prstGeom>
          <a:noFill/>
        </p:spPr>
      </p:pic>
      <p:pic>
        <p:nvPicPr>
          <p:cNvPr id="3078" name="Picture 6" descr="C:\Users\про\Desktop\12 июня\DSC0401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86181" y="1428737"/>
            <a:ext cx="1643075" cy="1214446"/>
          </a:xfrm>
          <a:prstGeom prst="rect">
            <a:avLst/>
          </a:prstGeom>
          <a:noFill/>
        </p:spPr>
      </p:pic>
      <p:pic>
        <p:nvPicPr>
          <p:cNvPr id="3079" name="Picture 7" descr="C:\Users\про\Desktop\12 июня\DSC0402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4143381"/>
            <a:ext cx="3286117" cy="2500330"/>
          </a:xfrm>
          <a:prstGeom prst="rect">
            <a:avLst/>
          </a:prstGeom>
          <a:noFill/>
        </p:spPr>
      </p:pic>
      <p:pic>
        <p:nvPicPr>
          <p:cNvPr id="3080" name="Picture 8" descr="C:\Users\про\Desktop\12 июня\DSC04000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5400000">
            <a:off x="3226049" y="4489202"/>
            <a:ext cx="2552248" cy="18606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40518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Эффективность данного опыта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в достижении устойчивых положительных результатов на протяжении ряда лет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315" name="Picture 3" descr="C:\Users\про\Desktop\DSC042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785926"/>
            <a:ext cx="4484851" cy="3071834"/>
          </a:xfrm>
          <a:prstGeom prst="rect">
            <a:avLst/>
          </a:prstGeom>
          <a:noFill/>
        </p:spPr>
      </p:pic>
      <p:pic>
        <p:nvPicPr>
          <p:cNvPr id="13314" name="Picture 2" descr="C:\Users\про\Desktop\Новая папка (4) - копия\DSC042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68" y="3000372"/>
            <a:ext cx="5415375" cy="365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4071934" cy="63762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Районный семинар для заместителей директоров </a:t>
            </a:r>
            <a:br>
              <a:rPr lang="ru-RU" sz="3200" b="1" dirty="0" smtClean="0"/>
            </a:br>
            <a:r>
              <a:rPr lang="ru-RU" sz="3200" b="1" dirty="0" smtClean="0"/>
              <a:t>по </a:t>
            </a:r>
            <a:br>
              <a:rPr lang="ru-RU" sz="3200" b="1" dirty="0" smtClean="0"/>
            </a:br>
            <a:r>
              <a:rPr lang="ru-RU" sz="3200" b="1" dirty="0" smtClean="0"/>
              <a:t>учебно-воспитательной работе</a:t>
            </a:r>
            <a:endParaRPr lang="ru-RU" sz="3200" b="1" dirty="0"/>
          </a:p>
        </p:txBody>
      </p:sp>
      <p:pic>
        <p:nvPicPr>
          <p:cNvPr id="7170" name="Picture 2" descr="C:\Users\про\Desktop\Новая папка (4) - копия\DSC04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3381372" y="1190604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714356"/>
            <a:ext cx="8858280" cy="500066"/>
          </a:xfrm>
        </p:spPr>
        <p:txBody>
          <a:bodyPr>
            <a:noAutofit/>
          </a:bodyPr>
          <a:lstStyle/>
          <a:p>
            <a:pPr algn="ctr"/>
            <a:r>
              <a:rPr lang="en-US" sz="2700" dirty="0" smtClean="0"/>
              <a:t>V </a:t>
            </a:r>
            <a:r>
              <a:rPr lang="ru-RU" sz="2700" dirty="0" smtClean="0"/>
              <a:t>региональная научно-практическая конференция</a:t>
            </a:r>
            <a:br>
              <a:rPr lang="ru-RU" sz="2700" dirty="0" smtClean="0"/>
            </a:br>
            <a:r>
              <a:rPr lang="ru-RU" sz="2700" dirty="0" smtClean="0"/>
              <a:t> «Развивающее обучение в начальной школе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195" name="Picture 3" descr="C:\Users\про\Desktop\Новая папка (4) - копия\DSC04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1928802"/>
            <a:ext cx="3331837" cy="4572000"/>
          </a:xfrm>
          <a:prstGeom prst="rect">
            <a:avLst/>
          </a:prstGeom>
          <a:noFill/>
        </p:spPr>
      </p:pic>
      <p:pic>
        <p:nvPicPr>
          <p:cNvPr id="8197" name="Picture 5" descr="C:\Users\про\Desktop\Рисунок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2000240"/>
            <a:ext cx="3519081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100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100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100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100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про\Desktop\Новая папка (4) - копия\DSC04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5984" y="285728"/>
            <a:ext cx="4286281" cy="6240485"/>
          </a:xfrm>
          <a:prstGeom prst="rect">
            <a:avLst/>
          </a:prstGeom>
          <a:noFill/>
        </p:spPr>
      </p:pic>
      <p:pic>
        <p:nvPicPr>
          <p:cNvPr id="9220" name="Picture 4" descr="C:\Users\про\Desktop\DSC041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42852"/>
            <a:ext cx="2352989" cy="3286148"/>
          </a:xfrm>
          <a:prstGeom prst="rect">
            <a:avLst/>
          </a:prstGeom>
          <a:noFill/>
        </p:spPr>
      </p:pic>
      <p:pic>
        <p:nvPicPr>
          <p:cNvPr id="9221" name="Picture 5" descr="C:\Users\про\Desktop\DSC0405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43637" y="3117600"/>
            <a:ext cx="3000364" cy="374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про\Desktop\Новая папка (4) - копия\DSC04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214290"/>
            <a:ext cx="6096000" cy="4204079"/>
          </a:xfrm>
          <a:prstGeom prst="rect">
            <a:avLst/>
          </a:prstGeom>
          <a:noFill/>
        </p:spPr>
      </p:pic>
      <p:pic>
        <p:nvPicPr>
          <p:cNvPr id="10245" name="Picture 5" descr="C:\Users\про\Desktop\Новая папка (4) - копия\DSC0418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3214687"/>
            <a:ext cx="4857752" cy="36433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285992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5" y="214290"/>
            <a:ext cx="5429288" cy="6357982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Данный опыт работы основывается на использовании активных методов и приемов организации учебной деятельности школьников, способствующих формированию личности и развитию коммуникативной компетенции в процессе изучения ИЗО и технологии.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Признание права ученика на   своеобразие, неповторимость и создание условий для самостоятельной творческой деятельности, позволяют учащимся добиваться высоких  творческих результатов.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Опыт основывается на идеях значимости самоопределения,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самоактуализации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и самореализации личности: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а) личностно - ориентированный подход;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б) ориентация на внутренний источник активности ученика;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в)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персонализация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взаимодействия учителя и ученика;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г) развитие коммуникативной компетенции в сотрудничестве и сотворчестве;</a:t>
            </a:r>
          </a:p>
          <a:p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деятельностный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подход;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е) использование ИКТ.</a:t>
            </a:r>
          </a:p>
          <a:p>
            <a:endParaRPr lang="ru-RU" dirty="0"/>
          </a:p>
        </p:txBody>
      </p:sp>
      <p:pic>
        <p:nvPicPr>
          <p:cNvPr id="4098" name="Picture 2" descr="C:\Users\про\Desktop\12 июня\DSC040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4790677">
            <a:off x="-121225" y="520162"/>
            <a:ext cx="2837978" cy="2128484"/>
          </a:xfrm>
          <a:prstGeom prst="rect">
            <a:avLst/>
          </a:prstGeom>
          <a:noFill/>
        </p:spPr>
      </p:pic>
      <p:pic>
        <p:nvPicPr>
          <p:cNvPr id="4099" name="Picture 3" descr="C:\Users\про\Desktop\12 июня\DSC0397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984286">
            <a:off x="1154233" y="2377815"/>
            <a:ext cx="2871852" cy="2153889"/>
          </a:xfrm>
          <a:prstGeom prst="rect">
            <a:avLst/>
          </a:prstGeom>
          <a:noFill/>
        </p:spPr>
      </p:pic>
      <p:pic>
        <p:nvPicPr>
          <p:cNvPr id="4101" name="Picture 5" descr="C:\Users\про\Desktop\12 июня\DSC0398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843242">
            <a:off x="-135227" y="4309137"/>
            <a:ext cx="2743885" cy="20579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364333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Задача учителя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— выявить и развить творческие способности ребенка в доступной и интересной детям деятельности, а значит, как можно раньше поставить ученика на путь осознания своего предназначения и призвания, на путь «строительства» своей личности сообразно с его задатками, склонностями, интеллектом, развитием.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0" name="Picture 2" descr="C:\Users\про\Desktop\12 июня\DSC0396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71736" y="3750447"/>
            <a:ext cx="4143404" cy="3107553"/>
          </a:xfrm>
          <a:prstGeom prst="rect">
            <a:avLst/>
          </a:prstGeom>
          <a:noFill/>
        </p:spPr>
      </p:pic>
      <p:pic>
        <p:nvPicPr>
          <p:cNvPr id="12291" name="Picture 3" descr="C:\Users\про\Desktop\DSC0407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043476">
            <a:off x="205320" y="3795595"/>
            <a:ext cx="2110159" cy="2718882"/>
          </a:xfrm>
          <a:prstGeom prst="rect">
            <a:avLst/>
          </a:prstGeom>
          <a:noFill/>
        </p:spPr>
      </p:pic>
      <p:pic>
        <p:nvPicPr>
          <p:cNvPr id="12292" name="Picture 4" descr="C:\Users\про\Desktop\12 июня\DSC041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829303">
            <a:off x="6540803" y="4110859"/>
            <a:ext cx="2786083" cy="2089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88306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Цель педагогического опыта: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-формирование     аналитического и </a:t>
            </a:r>
            <a:r>
              <a:rPr lang="ru-RU" dirty="0" err="1" smtClean="0">
                <a:solidFill>
                  <a:schemeClr val="bg1"/>
                </a:solidFill>
              </a:rPr>
              <a:t>креативного</a:t>
            </a:r>
            <a:r>
              <a:rPr lang="ru-RU" dirty="0" smtClean="0">
                <a:solidFill>
                  <a:schemeClr val="bg1"/>
                </a:solidFill>
              </a:rPr>
              <a:t> мышления учащихся;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 -творческое и интеллектуальное развитие учащихся, расширение кругозора;                    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-формирование индивидуальной образовательной траектории;            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 -расширение и углубление  общеобразовательных   и  предметных компетенций учащихся</a:t>
            </a:r>
          </a:p>
          <a:p>
            <a:endParaRPr lang="ru-RU" dirty="0"/>
          </a:p>
        </p:txBody>
      </p:sp>
      <p:pic>
        <p:nvPicPr>
          <p:cNvPr id="11266" name="Picture 2" descr="C:\Users\про\Desktop\12 июня\DSC040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00364" y="214290"/>
            <a:ext cx="3071834" cy="2286016"/>
          </a:xfrm>
          <a:prstGeom prst="rect">
            <a:avLst/>
          </a:prstGeom>
          <a:noFill/>
        </p:spPr>
      </p:pic>
      <p:pic>
        <p:nvPicPr>
          <p:cNvPr id="11267" name="Picture 3" descr="C:\Users\про\Desktop\12 июня\DSC0409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72198" y="142852"/>
            <a:ext cx="2928958" cy="2214578"/>
          </a:xfrm>
          <a:prstGeom prst="rect">
            <a:avLst/>
          </a:prstGeom>
          <a:noFill/>
        </p:spPr>
      </p:pic>
      <p:pic>
        <p:nvPicPr>
          <p:cNvPr id="11269" name="Picture 5" descr="C:\Users\про\Desktop\12 июня\DSC0407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5" y="142852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4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9" y="285729"/>
            <a:ext cx="5114932" cy="635798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Заручившись идеями педагогов-новаторов А.В. Горячева, Н.М. Конышевой, </a:t>
            </a:r>
            <a:r>
              <a:rPr lang="ru-RU" sz="3100" b="1" dirty="0" err="1" smtClean="0">
                <a:solidFill>
                  <a:schemeClr val="accent1">
                    <a:lumMod val="75000"/>
                  </a:schemeClr>
                </a:solidFill>
              </a:rPr>
              <a:t>Б.М.Неменского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,                            разработавших технологии развивающего обучения с направленностью на развитие творческих качеств личности, я адаптировала их на свой предмет. Так родилось собственное видение практических возможностей развития  личности ребёнка через творческое проектирование, так как оно является ведущим методом технологического обучения</a:t>
            </a:r>
          </a:p>
          <a:p>
            <a:endParaRPr lang="ru-RU" dirty="0"/>
          </a:p>
        </p:txBody>
      </p:sp>
      <p:pic>
        <p:nvPicPr>
          <p:cNvPr id="6146" name="Picture 2" descr="C:\Users\про\Desktop\12 июня\DSC0406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29264">
            <a:off x="-1724" y="771060"/>
            <a:ext cx="3234327" cy="2425745"/>
          </a:xfrm>
          <a:prstGeom prst="rect">
            <a:avLst/>
          </a:prstGeom>
          <a:noFill/>
        </p:spPr>
      </p:pic>
      <p:pic>
        <p:nvPicPr>
          <p:cNvPr id="6147" name="Picture 3" descr="C:\Users\про\Desktop\12 июня\DSC0412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441297">
            <a:off x="1924726" y="2673778"/>
            <a:ext cx="2198182" cy="1648637"/>
          </a:xfrm>
          <a:prstGeom prst="rect">
            <a:avLst/>
          </a:prstGeom>
          <a:noFill/>
        </p:spPr>
      </p:pic>
      <p:pic>
        <p:nvPicPr>
          <p:cNvPr id="6148" name="Picture 4" descr="C:\Users\про\Desktop\12 июня\DSC0409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4456150">
            <a:off x="-10421" y="3994600"/>
            <a:ext cx="2989116" cy="22418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3"/>
            <a:ext cx="8229600" cy="41688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Детям предоставляется возможность работать над проблемой индивидуально или объединившись в творческие группы по выбору.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124" name="Picture 4" descr="C:\Users\про\Desktop\12 июня\DSC0399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5" y="4089802"/>
            <a:ext cx="3500463" cy="2625347"/>
          </a:xfrm>
          <a:prstGeom prst="rect">
            <a:avLst/>
          </a:prstGeom>
          <a:noFill/>
        </p:spPr>
      </p:pic>
      <p:pic>
        <p:nvPicPr>
          <p:cNvPr id="5126" name="Picture 6" descr="C:\Users\про\Desktop\12 июня\DSC041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345648" y="4012411"/>
            <a:ext cx="2952771" cy="2214579"/>
          </a:xfrm>
          <a:prstGeom prst="rect">
            <a:avLst/>
          </a:prstGeom>
          <a:noFill/>
        </p:spPr>
      </p:pic>
      <p:pic>
        <p:nvPicPr>
          <p:cNvPr id="5128" name="Picture 8" descr="C:\Users\про\Desktop\12 июня\DSC0408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67484" y="4857761"/>
            <a:ext cx="2476517" cy="1857388"/>
          </a:xfrm>
          <a:prstGeom prst="rect">
            <a:avLst/>
          </a:prstGeom>
          <a:noFill/>
        </p:spPr>
      </p:pic>
      <p:pic>
        <p:nvPicPr>
          <p:cNvPr id="5127" name="Picture 7" descr="C:\Users\про\Desktop\12 июня\DSC0409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5008" y="3714753"/>
            <a:ext cx="2190765" cy="1643074"/>
          </a:xfrm>
          <a:prstGeom prst="rect">
            <a:avLst/>
          </a:prstGeom>
          <a:noFill/>
        </p:spPr>
      </p:pic>
      <p:pic>
        <p:nvPicPr>
          <p:cNvPr id="5129" name="Picture 9" descr="C:\Users\про\Desktop\12 июня\DSC0410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214290"/>
            <a:ext cx="2857520" cy="2143140"/>
          </a:xfrm>
          <a:prstGeom prst="rect">
            <a:avLst/>
          </a:prstGeom>
          <a:noFill/>
        </p:spPr>
      </p:pic>
      <p:pic>
        <p:nvPicPr>
          <p:cNvPr id="5130" name="Picture 10" descr="C:\Users\про\Desktop\12 июня\DSC0410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71803" y="214290"/>
            <a:ext cx="2857520" cy="2143140"/>
          </a:xfrm>
          <a:prstGeom prst="rect">
            <a:avLst/>
          </a:prstGeom>
          <a:noFill/>
        </p:spPr>
      </p:pic>
      <p:pic>
        <p:nvPicPr>
          <p:cNvPr id="5131" name="Picture 11" descr="C:\Users\про\Desktop\12 июня\DSC04050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00761" y="214290"/>
            <a:ext cx="2928959" cy="21431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214290"/>
            <a:ext cx="5572164" cy="66437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 течение года каждый ученик имеет возможность принимать участие в нескольких проектах, для того, чтобы происходила самореализация школьника, чтобы ребёнок оценивал свои возможности, мог сделать выбор своей задачи и справиться с ней, испытав уверенность в себе и своих силах</a:t>
            </a:r>
          </a:p>
          <a:p>
            <a:endParaRPr lang="ru-RU" dirty="0"/>
          </a:p>
        </p:txBody>
      </p:sp>
      <p:pic>
        <p:nvPicPr>
          <p:cNvPr id="4098" name="Picture 2" descr="C:\Users\про\Desktop\12 июня\DSC009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1" y="4643447"/>
            <a:ext cx="2714644" cy="2035983"/>
          </a:xfrm>
          <a:prstGeom prst="rect">
            <a:avLst/>
          </a:prstGeom>
          <a:noFill/>
        </p:spPr>
      </p:pic>
      <p:pic>
        <p:nvPicPr>
          <p:cNvPr id="4099" name="Picture 3" descr="C:\Users\про\Desktop\12 июня\DSC0410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71801" y="4643447"/>
            <a:ext cx="2786083" cy="2071725"/>
          </a:xfrm>
          <a:prstGeom prst="rect">
            <a:avLst/>
          </a:prstGeom>
          <a:noFill/>
        </p:spPr>
      </p:pic>
      <p:pic>
        <p:nvPicPr>
          <p:cNvPr id="4100" name="Picture 4" descr="C:\Users\про\Desktop\12 июня\DSC040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6946635">
            <a:off x="5624051" y="528128"/>
            <a:ext cx="2721461" cy="2041096"/>
          </a:xfrm>
          <a:prstGeom prst="rect">
            <a:avLst/>
          </a:prstGeom>
          <a:noFill/>
        </p:spPr>
      </p:pic>
      <p:pic>
        <p:nvPicPr>
          <p:cNvPr id="6" name="Picture 2" descr="C:\Users\про\Desktop\12 июня\DSC0090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29321" y="4643447"/>
            <a:ext cx="2786083" cy="2071702"/>
          </a:xfrm>
          <a:prstGeom prst="rect">
            <a:avLst/>
          </a:prstGeom>
          <a:noFill/>
        </p:spPr>
      </p:pic>
      <p:pic>
        <p:nvPicPr>
          <p:cNvPr id="4101" name="Picture 5" descr="C:\Users\про\Desktop\12 июня\DSC0411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6496350">
            <a:off x="6428988" y="2582896"/>
            <a:ext cx="2680542" cy="20104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492</TotalTime>
  <Words>468</Words>
  <Application>Microsoft Office PowerPoint</Application>
  <PresentationFormat>Экран (4:3)</PresentationFormat>
  <Paragraphs>39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Яркая</vt:lpstr>
      <vt:lpstr>Рыжова Елена Анатольевна   </vt:lpstr>
      <vt:lpstr>Тема педагогического опыта: «Нетрадиционные методы работы с младшими школьниками на уроках ИЗО и технологии» </vt:lpstr>
      <vt:lpstr> Новизна опыта в комбинации элементов известных методик , в рационализации  и усовершенствовании отдельных сторон деятельности младших школьников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Наши победители!</vt:lpstr>
      <vt:lpstr>Слайд 29</vt:lpstr>
      <vt:lpstr>Слайд 30</vt:lpstr>
      <vt:lpstr>Районный семинар для заместителей директоров  по  учебно-воспитательной работе</vt:lpstr>
      <vt:lpstr>V региональная научно-практическая конференция  «Развивающее обучение в начальной школе»</vt:lpstr>
      <vt:lpstr>Слайд 33</vt:lpstr>
      <vt:lpstr>Слайд 34</vt:lpstr>
      <vt:lpstr>Спасибо за внимание!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Рыжова Елена Анатольевна  учитель ИЗО и технологии МАОУ Гимназии №6 города Тихорецка МОТР   Педагогический стаж и квалификационная категория: 24 года, высшая категория</dc:title>
  <dc:creator>про</dc:creator>
  <cp:lastModifiedBy>1</cp:lastModifiedBy>
  <cp:revision>51</cp:revision>
  <dcterms:created xsi:type="dcterms:W3CDTF">2011-02-19T18:24:27Z</dcterms:created>
  <dcterms:modified xsi:type="dcterms:W3CDTF">2011-06-12T15:53:50Z</dcterms:modified>
</cp:coreProperties>
</file>