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04" r:id="rId3"/>
    <p:sldId id="319" r:id="rId4"/>
    <p:sldId id="318" r:id="rId5"/>
    <p:sldId id="317" r:id="rId6"/>
    <p:sldId id="316" r:id="rId7"/>
    <p:sldId id="315" r:id="rId8"/>
    <p:sldId id="314" r:id="rId9"/>
    <p:sldId id="313" r:id="rId10"/>
    <p:sldId id="312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22" r:id="rId19"/>
    <p:sldId id="323" r:id="rId20"/>
    <p:sldId id="333" r:id="rId21"/>
    <p:sldId id="330" r:id="rId22"/>
    <p:sldId id="331" r:id="rId23"/>
    <p:sldId id="258" r:id="rId24"/>
    <p:sldId id="259" r:id="rId25"/>
    <p:sldId id="260" r:id="rId26"/>
    <p:sldId id="271" r:id="rId27"/>
    <p:sldId id="273" r:id="rId28"/>
    <p:sldId id="303" r:id="rId29"/>
    <p:sldId id="288" r:id="rId30"/>
    <p:sldId id="289" r:id="rId31"/>
    <p:sldId id="290" r:id="rId32"/>
    <p:sldId id="321" r:id="rId33"/>
    <p:sldId id="324" r:id="rId34"/>
    <p:sldId id="325" r:id="rId35"/>
    <p:sldId id="327" r:id="rId36"/>
    <p:sldId id="326" r:id="rId37"/>
    <p:sldId id="328" r:id="rId38"/>
    <p:sldId id="32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99"/>
    <a:srgbClr val="FFFFCC"/>
    <a:srgbClr val="CCFFFF"/>
    <a:srgbClr val="0000FF"/>
    <a:srgbClr val="FFE7E7"/>
    <a:srgbClr val="FF6600"/>
    <a:srgbClr val="522C84"/>
    <a:srgbClr val="FF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51" d="100"/>
          <a:sy n="51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AC2D3-E205-49CF-8C22-814927284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5464-A326-4E13-ACCE-3161AF9B6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1DC42-C644-4457-9924-77074B17F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1A57-92FE-4EA5-8A13-0270E1A6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5C4C-5CED-4A26-A040-2166FFD7F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13E6-4F18-4795-912A-5BCA43A80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EC1BB-8235-4286-A022-C6E8D8D79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D6F9-1A33-4938-9366-BDA292565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1BA6-3A65-4705-9AB7-12082A49C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8238-6AB9-4D1E-9E84-EF22D3D5F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1A5E8-E562-4A9C-BE50-C034138CD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2DE5-F585-4425-A34F-245F8924D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27B15-1F74-4383-AC42-795F88B5E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60000"/>
                <a:lumOff val="40000"/>
                <a:alpha val="88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16EEE9-18E5-4F92-B6FA-986B324F0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3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dreamworlds.ru/uploads/posts/2009-01/thumbs/1232015171_aid-i-persef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dreamworlds.ru/uploads/posts/2008-11/thumbs/1228047662_fl-dedal-i-ikar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pload.wikimedia.org/wikipedia/commons/2/2f/Pallasetlecentaure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hyperlink" Target="http://biography.sgu.ru/bio/data/files/pictures/image/3180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oboz.ru/images/b2208-6.jp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starnet.ru/Thematic_Wallpapers/Iskusstvo/Fiction/Amazons_heroes/images/CERBERU2.jp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fotki.yandex.ru/users/condor213/view/120884/?page=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img-fotki.yandex.ru/get/8/kracotka-modnica.0/0_418e_5a6e7b2c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yuga.ru/media/kub_kazachiy_06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рисунки\рамки и картинки\20e4077937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0988"/>
            <a:ext cx="8643997" cy="62960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643050"/>
            <a:ext cx="6914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Греческие колонии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Кубани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3357562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Урок кубановедения 5 класс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85723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МАОУ Гимназия № 6 города Тихорецка муниципального образования Тихорецкий район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5286388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Пшеничный Дмитрий Русланович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7329510" cy="543346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None/>
            </a:pPr>
            <a:endParaRPr lang="ru-RU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1.Гермонасса.</a:t>
            </a:r>
          </a:p>
          <a:p>
            <a:pPr>
              <a:buNone/>
            </a:pPr>
            <a:endParaRPr lang="ru-RU" sz="36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2. Горгиппия.</a:t>
            </a:r>
          </a:p>
          <a:p>
            <a:pPr>
              <a:buNone/>
            </a:pPr>
            <a:endParaRPr lang="ru-RU" sz="36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3.Фанагория.</a:t>
            </a:r>
          </a:p>
          <a:p>
            <a:pPr>
              <a:buNone/>
            </a:pPr>
            <a:endParaRPr lang="ru-RU" sz="36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4.Тиримба.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11960" y="1196752"/>
            <a:ext cx="374441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428736"/>
            <a:ext cx="2584813" cy="192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Овал 6"/>
          <p:cNvSpPr/>
          <p:nvPr/>
        </p:nvSpPr>
        <p:spPr>
          <a:xfrm>
            <a:off x="4427984" y="3717032"/>
            <a:ext cx="367240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4448" y="3857628"/>
            <a:ext cx="25954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00306"/>
            <a:ext cx="8229600" cy="32861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Какими  были основные занятия жителей колоний, сравните их  с занятиями жителей Греции?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42918"/>
            <a:ext cx="5572164" cy="697885"/>
          </a:xfrm>
          <a:prstGeom prst="ribbon2">
            <a:avLst>
              <a:gd name="adj1" fmla="val 16667"/>
              <a:gd name="adj2" fmla="val 63949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Вопрос 3.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6145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None/>
            </a:pPr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1.Земледелие.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2. Виноградарство и виноделие.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3. Животноводство.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4. Коневодство.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5.Ремесленное производство.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6. Торговля.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rgbClr val="FFFF99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Тема: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Культура и быт греческих городов-колоний.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5048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Цель:</a:t>
            </a:r>
            <a:r>
              <a:rPr lang="ru-RU" sz="24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 нашего сегодняшнего урока -  как можно лучше узнать о повседневной жизни жителей колоний, их занятиях. </a:t>
            </a:r>
          </a:p>
          <a:p>
            <a:pPr>
              <a:buNone/>
            </a:pPr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643314"/>
            <a:ext cx="580717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686568" cy="1143000"/>
          </a:xfrm>
          <a:solidFill>
            <a:srgbClr val="FFFF99"/>
          </a:solidFill>
        </p:spPr>
        <p:txBody>
          <a:bodyPr/>
          <a:lstStyle/>
          <a:p>
            <a:r>
              <a:rPr lang="ru-RU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Греческий город.</a:t>
            </a:r>
            <a:endParaRPr lang="ru-RU" sz="4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rgbClr val="FFFF99"/>
                </a:solidFill>
              </a:rPr>
              <a:t>Современный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 </a:t>
            </a:r>
            <a:r>
              <a:rPr lang="ru-RU" dirty="0" smtClean="0">
                <a:solidFill>
                  <a:srgbClr val="FFFF99"/>
                </a:solidFill>
              </a:rPr>
              <a:t>вид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3788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492896"/>
            <a:ext cx="4040188" cy="32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rgbClr val="FFFF99"/>
                </a:solidFill>
              </a:rPr>
              <a:t>Реконструкция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2492896"/>
            <a:ext cx="40417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58072" cy="928694"/>
          </a:xfrm>
          <a:solidFill>
            <a:srgbClr val="FFFF99"/>
          </a:solidFill>
        </p:spPr>
        <p:txBody>
          <a:bodyPr/>
          <a:lstStyle/>
          <a:p>
            <a:r>
              <a:rPr lang="ru-RU" sz="4000" b="1" spc="600" dirty="0" smtClean="0">
                <a:solidFill>
                  <a:schemeClr val="accent2">
                    <a:lumMod val="75000"/>
                  </a:schemeClr>
                </a:solidFill>
              </a:rPr>
              <a:t>Словарная работа.</a:t>
            </a:r>
            <a:endParaRPr lang="ru-RU" sz="4000" b="1" spc="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71612"/>
            <a:ext cx="7848872" cy="4665700"/>
          </a:xfrm>
          <a:solidFill>
            <a:srgbClr val="FFFFCC"/>
          </a:solidFill>
          <a:scene3d>
            <a:camera prst="orthographicFront"/>
            <a:lightRig rig="threePt" dir="t"/>
          </a:scene3d>
          <a:sp3d prstMaterial="matte"/>
        </p:spPr>
        <p:txBody>
          <a:bodyPr/>
          <a:lstStyle/>
          <a:p>
            <a:pPr algn="just">
              <a:buNone/>
            </a:pPr>
            <a:r>
              <a:rPr lang="ru-RU" sz="3600" i="1" u="sng" dirty="0" smtClean="0">
                <a:solidFill>
                  <a:srgbClr val="003399"/>
                </a:solidFill>
              </a:rPr>
              <a:t> Адрон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 центральная часть дома, где принимали гостей, комната хозяина.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3600" u="sng" dirty="0" smtClean="0">
                <a:solidFill>
                  <a:srgbClr val="003399"/>
                </a:solidFill>
              </a:rPr>
              <a:t>Гинекея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женская половина дома.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3600" u="sng" dirty="0" smtClean="0">
                <a:solidFill>
                  <a:srgbClr val="003399"/>
                </a:solidFill>
              </a:rPr>
              <a:t> </a:t>
            </a:r>
            <a:r>
              <a:rPr lang="ru-RU" sz="3600" u="sng" dirty="0" err="1" smtClean="0">
                <a:solidFill>
                  <a:srgbClr val="003399"/>
                </a:solidFill>
              </a:rPr>
              <a:t>Симпосии</a:t>
            </a:r>
            <a:r>
              <a:rPr lang="ru-RU" sz="3600" dirty="0" smtClean="0">
                <a:solidFill>
                  <a:srgbClr val="003399"/>
                </a:solidFill>
              </a:rPr>
              <a:t>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мероприятия  </a:t>
            </a:r>
          </a:p>
          <a:p>
            <a:pPr algn="just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увеселительного характера у древнегреческих мужчин с чётко установленным порядком проведения.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01014" cy="725470"/>
          </a:xfrm>
          <a:solidFill>
            <a:srgbClr val="FFFF99"/>
          </a:solidFill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древних греков.</a:t>
            </a: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642918"/>
            <a:ext cx="4071966" cy="573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785794"/>
            <a:ext cx="3929091" cy="55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96908"/>
          </a:xfrm>
          <a:solidFill>
            <a:srgbClr val="FFFF99"/>
          </a:solid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здесь изображено?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2060848"/>
            <a:ext cx="4392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060848"/>
            <a:ext cx="4176464" cy="42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рисунки\рамки и картинки\20e4077937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0988"/>
            <a:ext cx="8643997" cy="62960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7148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99"/>
                </a:solidFill>
                <a:latin typeface="Monotype Corsiva" pitchFamily="66" charset="0"/>
                <a:cs typeface="Aharoni" pitchFamily="2" charset="-79"/>
              </a:rPr>
              <a:t>«Познай </a:t>
            </a:r>
          </a:p>
          <a:p>
            <a:pPr algn="ctr">
              <a:buNone/>
            </a:pPr>
            <a:r>
              <a:rPr lang="ru-RU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99"/>
                </a:solidFill>
                <a:latin typeface="Monotype Corsiva" pitchFamily="66" charset="0"/>
                <a:cs typeface="Aharoni" pitchFamily="2" charset="-79"/>
              </a:rPr>
              <a:t>самого себя» </a:t>
            </a:r>
            <a:endParaRPr lang="ru-RU" sz="72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99"/>
              </a:solidFill>
              <a:latin typeface="Monotype Corsiva" pitchFamily="66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Documents and Settings\teacher\Рабочий стол\s1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-171400"/>
            <a:ext cx="1107815" cy="1440160"/>
          </a:xfrm>
          <a:prstGeom prst="rect">
            <a:avLst/>
          </a:prstGeom>
          <a:noFill/>
        </p:spPr>
      </p:pic>
      <p:pic>
        <p:nvPicPr>
          <p:cNvPr id="10" name="Picture 5" descr="G:\подсолнух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3116" y="2492896"/>
            <a:ext cx="3571875" cy="3810000"/>
          </a:xfrm>
          <a:prstGeom prst="rect">
            <a:avLst/>
          </a:prstGeom>
          <a:noFill/>
        </p:spPr>
      </p:pic>
      <p:pic>
        <p:nvPicPr>
          <p:cNvPr id="11" name="Picture 5" descr="G:\подсолнух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61106" y="1484784"/>
            <a:ext cx="3571875" cy="4818112"/>
          </a:xfrm>
          <a:prstGeom prst="rect">
            <a:avLst/>
          </a:prstGeom>
          <a:noFill/>
        </p:spPr>
      </p:pic>
      <p:pic>
        <p:nvPicPr>
          <p:cNvPr id="1034" name="Picture 10" descr="C:\Users\User\Desktop\Рисунок3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41" y="2348880"/>
            <a:ext cx="3571875" cy="381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75" y="4258642"/>
            <a:ext cx="963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02" y="4237860"/>
            <a:ext cx="11033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1" y="4841819"/>
            <a:ext cx="10429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28" y="4829998"/>
            <a:ext cx="10906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Физминутка.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Во дворе растет подсолнух,</a:t>
            </a:r>
          </a:p>
          <a:p>
            <a:pPr algn="ctr">
              <a:buNone/>
            </a:pPr>
            <a:r>
              <a:rPr lang="ru-RU" sz="2000" dirty="0" smtClean="0"/>
              <a:t>Утром тянется он к солнцу.</a:t>
            </a:r>
          </a:p>
          <a:p>
            <a:pPr algn="ctr">
              <a:buNone/>
            </a:pPr>
            <a:r>
              <a:rPr lang="ru-RU" sz="2000" i="1" dirty="0" smtClean="0"/>
              <a:t>(Дети встают на одну ногу и тянут руки вверх)</a:t>
            </a:r>
          </a:p>
          <a:p>
            <a:pPr algn="ctr">
              <a:buNone/>
            </a:pPr>
            <a:r>
              <a:rPr lang="ru-RU" sz="2000" dirty="0" smtClean="0"/>
              <a:t>Рядом с ним второй, похожий,</a:t>
            </a:r>
          </a:p>
          <a:p>
            <a:pPr algn="ctr">
              <a:buNone/>
            </a:pPr>
            <a:r>
              <a:rPr lang="ru-RU" sz="2000" dirty="0" smtClean="0"/>
              <a:t>К солнцу тянется он тоже.</a:t>
            </a:r>
          </a:p>
          <a:p>
            <a:pPr algn="ctr">
              <a:buNone/>
            </a:pPr>
            <a:r>
              <a:rPr lang="ru-RU" sz="2000" i="1" dirty="0" smtClean="0"/>
              <a:t>(дети встают на другую ногу  и снова тянут руки вверх)</a:t>
            </a:r>
          </a:p>
          <a:p>
            <a:pPr algn="ctr">
              <a:buNone/>
            </a:pPr>
            <a:r>
              <a:rPr lang="ru-RU" sz="2000" dirty="0" smtClean="0"/>
              <a:t>Вертим ручками по кругу.</a:t>
            </a:r>
          </a:p>
          <a:p>
            <a:pPr algn="ctr">
              <a:buNone/>
            </a:pPr>
            <a:r>
              <a:rPr lang="ru-RU" sz="2000" dirty="0" smtClean="0"/>
              <a:t>Не задень случайно друга!</a:t>
            </a:r>
          </a:p>
          <a:p>
            <a:pPr algn="ctr">
              <a:buNone/>
            </a:pPr>
            <a:r>
              <a:rPr lang="ru-RU" sz="2000" dirty="0" smtClean="0"/>
              <a:t>Несколько кругов вперед, </a:t>
            </a:r>
          </a:p>
          <a:p>
            <a:pPr algn="ctr">
              <a:buNone/>
            </a:pPr>
            <a:r>
              <a:rPr lang="ru-RU" sz="2000" dirty="0" smtClean="0"/>
              <a:t>А потом наоборот.</a:t>
            </a:r>
          </a:p>
          <a:p>
            <a:pPr algn="ctr">
              <a:buNone/>
            </a:pPr>
            <a:r>
              <a:rPr lang="ru-RU" sz="2000" i="1" dirty="0" smtClean="0"/>
              <a:t>(Вращение прямых рук вперед и назад)</a:t>
            </a:r>
            <a:endParaRPr lang="ru-RU" sz="2000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4973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Руки в спину упираем,</a:t>
            </a:r>
          </a:p>
          <a:p>
            <a:pPr algn="ctr">
              <a:buNone/>
            </a:pPr>
            <a:r>
              <a:rPr lang="ru-RU" sz="2000" dirty="0" smtClean="0"/>
              <a:t>Поясницу прогибаем.</a:t>
            </a:r>
          </a:p>
          <a:p>
            <a:pPr algn="ctr">
              <a:buNone/>
            </a:pPr>
            <a:r>
              <a:rPr lang="ru-RU" sz="2000" dirty="0" smtClean="0"/>
              <a:t>А теперь давай дружок, </a:t>
            </a:r>
          </a:p>
          <a:p>
            <a:pPr algn="ctr">
              <a:buNone/>
            </a:pPr>
            <a:r>
              <a:rPr lang="ru-RU" sz="2000" dirty="0" smtClean="0"/>
              <a:t>Посмотри на потолок.</a:t>
            </a:r>
          </a:p>
          <a:p>
            <a:pPr algn="ctr">
              <a:buNone/>
            </a:pPr>
            <a:r>
              <a:rPr lang="ru-RU" sz="2000" i="1" dirty="0" smtClean="0"/>
              <a:t>(Поставить ладони сзади на пояс, медленный прогиб назад)</a:t>
            </a:r>
          </a:p>
          <a:p>
            <a:pPr algn="ctr">
              <a:buNone/>
            </a:pPr>
            <a:r>
              <a:rPr lang="ru-RU" sz="2000" dirty="0" smtClean="0"/>
              <a:t>Отдохнули мы чудесно, </a:t>
            </a:r>
          </a:p>
          <a:p>
            <a:pPr algn="ctr">
              <a:buNone/>
            </a:pPr>
            <a:r>
              <a:rPr lang="ru-RU" sz="2000" dirty="0" smtClean="0"/>
              <a:t>И пора за парты сесть нам.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ibbon2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0033CC"/>
                </a:solidFill>
              </a:rPr>
              <a:t>«Угадай героя».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endParaRPr lang="ru-RU" sz="2800" b="1" i="1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 описанию назвать имя героя.</a:t>
            </a:r>
          </a:p>
          <a:p>
            <a:pPr eaLnBrk="1" hangingPunct="1">
              <a:buFontTx/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За правильный ответ –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 балл.</a:t>
            </a:r>
          </a:p>
          <a:p>
            <a:pPr eaLnBrk="1" hangingPunct="1">
              <a:buFontTx/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Ответ под значком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       </a:t>
            </a:r>
          </a:p>
        </p:txBody>
      </p:sp>
      <p:pic>
        <p:nvPicPr>
          <p:cNvPr id="2052" name="Picture 4" descr="1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71934" y="3929066"/>
            <a:ext cx="30114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43050"/>
            <a:ext cx="4038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Чтобы люди, еще не наделенные свыше разумом, не погрузились в царство мрачного Аида, некто похитил для них божественный огонь. Назовите имя героя.</a:t>
            </a:r>
          </a:p>
          <a:p>
            <a:pPr marL="457200" indent="-457200" eaLnBrk="1" hangingPunct="1">
              <a:buFontTx/>
              <a:buAutoNum type="arabicPeriod"/>
            </a:pP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                (Прометей)</a:t>
            </a:r>
          </a:p>
          <a:p>
            <a:pPr eaLnBrk="1" hangingPunct="1">
              <a:buFontTx/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3076" name="Picture 8" descr=" [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388302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14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6380" y="5072074"/>
            <a:ext cx="30114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496" y="0"/>
            <a:ext cx="4857784" cy="857232"/>
          </a:xfrm>
          <a:prstGeom prst="ribbon2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0033CC"/>
                </a:solidFill>
              </a:rPr>
              <a:t>«Угадай героя».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Прославленный в боях Ахилл без труда поразил копьем Гектора – последнюю надежду троянцев. Но и сам упал вскоре, потому что в его пятку попала отравленная стрела. Кто выпустил стрелу? Кто помог стрелку попасть в цель?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   (Парис, при помощи Аполлона)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102" name="Picture 10" descr="347617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56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14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5429264"/>
            <a:ext cx="30114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00496" y="285728"/>
            <a:ext cx="4857784" cy="857232"/>
          </a:xfrm>
          <a:prstGeom prst="ribbon2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«Угадай героя».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00174"/>
            <a:ext cx="4038600" cy="501969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Единственная дочь богини плодородия и земледелия Деметры похищена братом Зевса - владыкой подземного мира. Кто эти мифологические герои?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i="1" dirty="0" smtClean="0"/>
              <a:t>      </a:t>
            </a:r>
            <a:r>
              <a:rPr lang="ru-RU" sz="2400" i="1" dirty="0" smtClean="0"/>
              <a:t>(Персефона и Аид)</a:t>
            </a:r>
          </a:p>
        </p:txBody>
      </p:sp>
      <p:pic>
        <p:nvPicPr>
          <p:cNvPr id="5124" name="Picture 8" descr="Картинка 1 из 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8"/>
            <a:ext cx="4535490" cy="62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14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6380" y="5715016"/>
            <a:ext cx="30114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496" y="357166"/>
            <a:ext cx="4857784" cy="857232"/>
          </a:xfrm>
          <a:prstGeom prst="ribbon2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0033CC"/>
                </a:solidFill>
              </a:rPr>
              <a:t>«Угадай героя».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96975"/>
            <a:ext cx="40386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800" smtClean="0"/>
              <a:t>. Пасынок критского царя Миноса – Минотавр – был спрятан царем во дворце – лабиринте. Этот дворец построили мастера из Афин – отец и сын. Как звали строителей?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i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i="1" smtClean="0"/>
              <a:t>             (Дедал и Икар)</a:t>
            </a:r>
          </a:p>
        </p:txBody>
      </p:sp>
      <p:pic>
        <p:nvPicPr>
          <p:cNvPr id="6148" name="Picture 8" descr="Картинка 1 из 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49275"/>
            <a:ext cx="4379912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14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86446" y="5500702"/>
            <a:ext cx="30114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16" y="214290"/>
            <a:ext cx="4857784" cy="857232"/>
          </a:xfrm>
          <a:prstGeom prst="ribbon2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0033CC"/>
                </a:solidFill>
              </a:rPr>
              <a:t>«Угадай героя».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14488"/>
            <a:ext cx="5000660" cy="359569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   </a:t>
            </a:r>
            <a:r>
              <a:rPr lang="ru-RU" sz="24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Кентавры </a:t>
            </a:r>
            <a:r>
              <a:rPr lang="ru-RU" sz="2400" dirty="0" smtClean="0"/>
              <a:t>- раса существ с головой и туловищем человека на теле лошади.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    Большая их часть была перебита Гераклом. Те, кто спаслись от Геракла, заслушались сирен, перестали есть и умерли от голода  </a:t>
            </a:r>
          </a:p>
        </p:txBody>
      </p:sp>
      <p:pic>
        <p:nvPicPr>
          <p:cNvPr id="7171" name="Picture 8" descr="Файл:Pallasetlecenta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8901" y="428604"/>
            <a:ext cx="4189412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Картинка 2 из 1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0525" y="1689078"/>
            <a:ext cx="46355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6215106" cy="868346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«Одним словом»…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Замечательный музыкант, певец.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/>
            <a:endParaRPr lang="ru-RU" sz="2800" i="1" dirty="0" smtClean="0"/>
          </a:p>
          <a:p>
            <a:pPr eaLnBrk="1" hangingPunct="1"/>
            <a:endParaRPr lang="ru-RU" sz="2800" i="1" dirty="0" smtClean="0"/>
          </a:p>
          <a:p>
            <a:pPr eaLnBrk="1" hangingPunct="1"/>
            <a:endParaRPr lang="ru-RU" sz="2800" i="1" dirty="0" smtClean="0"/>
          </a:p>
          <a:p>
            <a:pPr eaLnBrk="1" hangingPunct="1"/>
            <a:endParaRPr lang="ru-RU" sz="2800" i="1" dirty="0" smtClean="0"/>
          </a:p>
          <a:p>
            <a:pPr eaLnBrk="1" hangingPunct="1">
              <a:buNone/>
            </a:pPr>
            <a:r>
              <a:rPr lang="ru-RU" sz="2800" dirty="0" smtClean="0"/>
              <a:t> </a:t>
            </a:r>
          </a:p>
          <a:p>
            <a:pPr eaLnBrk="1" hangingPunct="1">
              <a:buNone/>
            </a:pPr>
            <a:r>
              <a:rPr lang="ru-RU" sz="2800" i="1" dirty="0" smtClean="0"/>
              <a:t>     </a:t>
            </a:r>
            <a:endParaRPr lang="ru-RU" sz="28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6" name="Picture 7" descr="1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49610" y="4653136"/>
            <a:ext cx="30114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Картинка 5 из 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628775"/>
            <a:ext cx="38941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Какую страну символизируют рисунки?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0_bb34_635c8a9f_xl2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556792"/>
            <a:ext cx="4248472" cy="2376264"/>
          </a:xfrm>
        </p:spPr>
      </p:pic>
      <p:pic>
        <p:nvPicPr>
          <p:cNvPr id="10" name="Содержимое 9" descr="596px-Poseidon_sculpture_Copenhagen_200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556792"/>
            <a:ext cx="4248472" cy="2376264"/>
          </a:xfrm>
        </p:spPr>
      </p:pic>
      <p:pic>
        <p:nvPicPr>
          <p:cNvPr id="24578" name="Picture 2" descr="C:\Users\ASUS\Desktop\Гимназия №6\конкурсы\Учитель года\ДР. Греция Картинки к уроку\Древняя греция\images (2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077072"/>
            <a:ext cx="4248472" cy="2304256"/>
          </a:xfrm>
          <a:prstGeom prst="rect">
            <a:avLst/>
          </a:prstGeom>
          <a:noFill/>
        </p:spPr>
      </p:pic>
      <p:pic>
        <p:nvPicPr>
          <p:cNvPr id="11" name="Рисунок 10" descr="greece11big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077072"/>
            <a:ext cx="4248472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86380" y="1500174"/>
            <a:ext cx="40386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Свирепый, 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неумолимый 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страж. </a:t>
            </a:r>
          </a:p>
          <a:p>
            <a:pPr eaLnBrk="1" hangingPunct="1"/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       (Цербер)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220" name="Picture 7" descr="1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06305" y="4736974"/>
            <a:ext cx="30114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Картинка 16 из 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628775"/>
            <a:ext cx="467836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6215106" cy="868346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«Одним словом»…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68413"/>
            <a:ext cx="4038600" cy="558958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Красивый молодой человек. </a:t>
            </a: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(Аполлон)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44" name="Picture 10" descr="0_1d833_eac39f79_XL">
            <a:hlinkClick r:id="rId2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339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14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2066" y="4929198"/>
            <a:ext cx="30114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274638"/>
            <a:ext cx="4500562" cy="868346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«Одним словом»…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99"/>
          </a:solidFill>
        </p:spPr>
        <p:txBody>
          <a:bodyPr/>
          <a:lstStyle/>
          <a:p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  <a:t>Самый почитаемый бог жителей греческих колоний –</a:t>
            </a:r>
            <a:b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  <a:t>Аполлон.</a:t>
            </a:r>
            <a:endParaRPr lang="ru-RU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556792"/>
            <a:ext cx="39604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556792"/>
            <a:ext cx="41044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  <a:solidFill>
            <a:srgbClr val="FFFF99"/>
          </a:solid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Святилища греков.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1" y="1600200"/>
            <a:ext cx="3816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0"/>
            <a:ext cx="38884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46531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04664"/>
            <a:ext cx="39604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5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без чего еще невозможно представить себе древнегреческую культуру?</a:t>
            </a:r>
            <a:endParaRPr lang="ru-RU" sz="5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32"/>
          </a:xfrm>
          <a:solidFill>
            <a:srgbClr val="FFFF99"/>
          </a:solid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Греческие школы и театр.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8496944" cy="51125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04664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04664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2852936"/>
            <a:ext cx="4320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2852936"/>
            <a:ext cx="1668016" cy="23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2852936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5229200"/>
            <a:ext cx="3619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857496"/>
            <a:ext cx="4320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5574" y="3009896"/>
            <a:ext cx="4320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Домашнее задание: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параграф №17, подготовить рассказ о повседневном быте  жителей Боспора.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u="sng" dirty="0" smtClean="0">
                <a:solidFill>
                  <a:srgbClr val="FFFF00"/>
                </a:solidFill>
              </a:rPr>
              <a:t>Всем  спасибо за работу!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26170"/>
          </a:xfrm>
          <a:solidFill>
            <a:srgbClr val="FFFF99"/>
          </a:solidFill>
        </p:spPr>
        <p:txBody>
          <a:bodyPr/>
          <a:lstStyle/>
          <a:p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a_BremenDcFr" pitchFamily="82" charset="-52"/>
              </a:rPr>
              <a:t>Греция</a:t>
            </a:r>
            <a:endParaRPr lang="ru-RU" sz="8000" dirty="0">
              <a:solidFill>
                <a:schemeClr val="accent2">
                  <a:lumMod val="50000"/>
                </a:schemeClr>
              </a:solidFill>
              <a:latin typeface="a_BremenDcFr" pitchFamily="82" charset="-52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91494"/>
            <a:ext cx="8208912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solidFill>
            <a:srgbClr val="FFFF99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 чем ассоциируются у вас эти иллюстрации?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-main-pic" descr="Картинка 5 из 12011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77072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http://www.yuga.ru/media/kub_kazachiy_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071942"/>
            <a:ext cx="37862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500174"/>
            <a:ext cx="3747266" cy="24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teacher\Рабочий стол\КУБАНОВЕДЕНИЕ\картинки кубани\пшениш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1428736"/>
            <a:ext cx="3810000" cy="2524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Кубань – житница России</a:t>
            </a:r>
          </a:p>
        </p:txBody>
      </p:sp>
      <p:pic>
        <p:nvPicPr>
          <p:cNvPr id="5" name="Picture 6" descr="степь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6000"/>
          </a:blip>
          <a:srcRect/>
          <a:stretch>
            <a:fillRect/>
          </a:stretch>
        </p:blipFill>
        <p:spPr bwMode="auto">
          <a:xfrm>
            <a:off x="755576" y="1600200"/>
            <a:ext cx="7704855" cy="452596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prstGeom prst="ribbon2">
            <a:avLst>
              <a:gd name="adj1" fmla="val 16667"/>
              <a:gd name="adj2" fmla="val 64594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sz="3200" b="1" dirty="0" smtClean="0">
                <a:ln w="19050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Вопросы для повторения.</a:t>
            </a:r>
            <a:endParaRPr lang="ru-RU" sz="3200" b="1" dirty="0">
              <a:ln w="19050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429000"/>
            <a:ext cx="6786610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  <a:latin typeface="+mn-lt"/>
              </a:rPr>
              <a:t> Что вы знаете о причинах греческой колонизации?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25003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Вопрос 1.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274638"/>
            <a:ext cx="8186766" cy="725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7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Book Antiqua"/>
              </a:rPr>
              <a:t>ПРИЧИНЫ     ГРЕЧЕСКОЙ     КОЛОНИЗАЦИИ</a:t>
            </a:r>
          </a:p>
        </p:txBody>
      </p:sp>
      <p:grpSp>
        <p:nvGrpSpPr>
          <p:cNvPr id="6" name="Group 45"/>
          <p:cNvGrpSpPr>
            <a:grpSpLocks noGrp="1"/>
          </p:cNvGrpSpPr>
          <p:nvPr/>
        </p:nvGrpSpPr>
        <p:grpSpPr bwMode="auto">
          <a:xfrm>
            <a:off x="323528" y="1214422"/>
            <a:ext cx="3960440" cy="2500330"/>
            <a:chOff x="249" y="1253"/>
            <a:chExt cx="2721" cy="1134"/>
          </a:xfrm>
        </p:grpSpPr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249" y="1253"/>
              <a:ext cx="272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21" y="1635"/>
              <a:ext cx="2540" cy="3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000096"/>
                  </a:solidFill>
                  <a:latin typeface="Arial Narrow" pitchFamily="34" charset="0"/>
                </a:rPr>
                <a:t>в Греции ощущалась острая нехватка земли из-за перенаселения полисов и возникала угроза голода</a:t>
              </a:r>
            </a:p>
          </p:txBody>
        </p:sp>
      </p:grpSp>
      <p:sp>
        <p:nvSpPr>
          <p:cNvPr id="11" name="Oval 43"/>
          <p:cNvSpPr>
            <a:spLocks noChangeArrowheads="1"/>
          </p:cNvSpPr>
          <p:nvPr/>
        </p:nvSpPr>
        <p:spPr bwMode="auto">
          <a:xfrm>
            <a:off x="4643438" y="3000372"/>
            <a:ext cx="4319588" cy="1800225"/>
          </a:xfrm>
          <a:prstGeom prst="ellipse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396875" y="4508500"/>
            <a:ext cx="4319588" cy="1800225"/>
            <a:chOff x="567" y="3113"/>
            <a:chExt cx="2721" cy="1134"/>
          </a:xfrm>
        </p:grpSpPr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567" y="3113"/>
              <a:ext cx="272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77" y="3423"/>
              <a:ext cx="2585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000096"/>
                  </a:solidFill>
                  <a:latin typeface="Arial Narrow" pitchFamily="34" charset="0"/>
                </a:rPr>
                <a:t>греки стремились развивать свою торговлю и ремесло (поэтому нуждались в источниках сырья)</a:t>
              </a:r>
            </a:p>
          </p:txBody>
        </p:sp>
      </p:grpSp>
      <p:pic>
        <p:nvPicPr>
          <p:cNvPr id="16" name="Picture 55" descr="кораблик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88B5EC"/>
              </a:clrFrom>
              <a:clrTo>
                <a:srgbClr val="88B5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340768"/>
            <a:ext cx="2159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" descr="сканирование00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5013325"/>
            <a:ext cx="2589212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60938" y="3243263"/>
            <a:ext cx="36734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96"/>
                </a:solidFill>
                <a:latin typeface="Arial Narrow" pitchFamily="34" charset="0"/>
              </a:rPr>
              <a:t> шла ожесточенная борьба между знатью и демосом, и проигравшая сторона вынуждена была покидать свой полис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26146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99"/>
                </a:solidFill>
              </a:rPr>
              <a:t>Назовите основные греческие колонии на Черноморском побережье?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642918"/>
            <a:ext cx="5572164" cy="697885"/>
          </a:xfrm>
          <a:prstGeom prst="ribbon2">
            <a:avLst>
              <a:gd name="adj1" fmla="val 16667"/>
              <a:gd name="adj2" fmla="val 63949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Вопрос 2.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667</Words>
  <Application>Microsoft Office PowerPoint</Application>
  <PresentationFormat>Экран (4:3)</PresentationFormat>
  <Paragraphs>129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Слайд 1</vt:lpstr>
      <vt:lpstr>Слайд 2</vt:lpstr>
      <vt:lpstr>Какую страну символизируют рисунки?</vt:lpstr>
      <vt:lpstr>Греция</vt:lpstr>
      <vt:lpstr>С чем ассоциируются у вас эти иллюстрации?</vt:lpstr>
      <vt:lpstr>Кубань – житница России</vt:lpstr>
      <vt:lpstr>Вопросы для повторения.</vt:lpstr>
      <vt:lpstr>ПРИЧИНЫ     ГРЕЧЕСКОЙ     КОЛОНИЗАЦИИ</vt:lpstr>
      <vt:lpstr>Слайд 9</vt:lpstr>
      <vt:lpstr>Слайд 10</vt:lpstr>
      <vt:lpstr>Слайд 11</vt:lpstr>
      <vt:lpstr>Слайд 12</vt:lpstr>
      <vt:lpstr>Тема: Культура и быт греческих городов-колоний.</vt:lpstr>
      <vt:lpstr>Греческий город.</vt:lpstr>
      <vt:lpstr>Словарная работа.</vt:lpstr>
      <vt:lpstr>Одежда древних греков.</vt:lpstr>
      <vt:lpstr>Слайд 17</vt:lpstr>
      <vt:lpstr>Слайд 18</vt:lpstr>
      <vt:lpstr>Что здесь изображено?</vt:lpstr>
      <vt:lpstr>Слайд 20</vt:lpstr>
      <vt:lpstr>Физминутка.</vt:lpstr>
      <vt:lpstr>Слайд 22</vt:lpstr>
      <vt:lpstr>«Угадай героя».</vt:lpstr>
      <vt:lpstr>«Угадай героя».</vt:lpstr>
      <vt:lpstr>Слайд 25</vt:lpstr>
      <vt:lpstr>«Угадай героя».</vt:lpstr>
      <vt:lpstr>«Угадай героя».</vt:lpstr>
      <vt:lpstr>Слайд 28</vt:lpstr>
      <vt:lpstr>«Одним словом»…</vt:lpstr>
      <vt:lpstr>«Одним словом»…</vt:lpstr>
      <vt:lpstr>«Одним словом»…</vt:lpstr>
      <vt:lpstr>Самый почитаемый бог жителей греческих колоний – Аполлон.</vt:lpstr>
      <vt:lpstr>Святилища греков.</vt:lpstr>
      <vt:lpstr>Слайд 34</vt:lpstr>
      <vt:lpstr>Ребята, а без чего еще невозможно представить себе древнегреческую культуру?</vt:lpstr>
      <vt:lpstr>Греческие школы и театр.</vt:lpstr>
      <vt:lpstr>Слайд 37</vt:lpstr>
      <vt:lpstr>Домашнее задание: параграф №17, подготовить рассказ о повседневном быте  жителей Боспора.  Всем  спасибо за работу!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Мифология</dc:title>
  <dc:creator>Admin</dc:creator>
  <cp:lastModifiedBy>Admin</cp:lastModifiedBy>
  <cp:revision>264</cp:revision>
  <dcterms:created xsi:type="dcterms:W3CDTF">2009-03-24T20:05:06Z</dcterms:created>
  <dcterms:modified xsi:type="dcterms:W3CDTF">2012-05-03T09:52:41Z</dcterms:modified>
</cp:coreProperties>
</file>