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64" r:id="rId3"/>
    <p:sldId id="334" r:id="rId4"/>
    <p:sldId id="335" r:id="rId5"/>
    <p:sldId id="336" r:id="rId6"/>
    <p:sldId id="362" r:id="rId7"/>
    <p:sldId id="363" r:id="rId8"/>
    <p:sldId id="337" r:id="rId9"/>
    <p:sldId id="317" r:id="rId10"/>
    <p:sldId id="316" r:id="rId11"/>
    <p:sldId id="309" r:id="rId12"/>
    <p:sldId id="339" r:id="rId13"/>
    <p:sldId id="340" r:id="rId14"/>
    <p:sldId id="341" r:id="rId15"/>
    <p:sldId id="343" r:id="rId16"/>
    <p:sldId id="344" r:id="rId17"/>
    <p:sldId id="346" r:id="rId18"/>
    <p:sldId id="347" r:id="rId19"/>
    <p:sldId id="348" r:id="rId20"/>
    <p:sldId id="349" r:id="rId21"/>
    <p:sldId id="323" r:id="rId22"/>
    <p:sldId id="356" r:id="rId23"/>
    <p:sldId id="350" r:id="rId24"/>
    <p:sldId id="351" r:id="rId25"/>
    <p:sldId id="352" r:id="rId26"/>
    <p:sldId id="353" r:id="rId27"/>
    <p:sldId id="354" r:id="rId28"/>
    <p:sldId id="333" r:id="rId29"/>
    <p:sldId id="355" r:id="rId30"/>
    <p:sldId id="357" r:id="rId31"/>
    <p:sldId id="358" r:id="rId32"/>
    <p:sldId id="359" r:id="rId33"/>
    <p:sldId id="360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FF6600"/>
    <a:srgbClr val="FFFFCC"/>
    <a:srgbClr val="CCFF66"/>
    <a:srgbClr val="7575D1"/>
    <a:srgbClr val="FFE7E7"/>
    <a:srgbClr val="A649B5"/>
    <a:srgbClr val="003399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5FCA8-55BE-4549-9167-20E9814E83D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41D22E-D67B-496C-9681-B66F163B3BB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1860г.</a:t>
          </a:r>
        </a:p>
        <a:p>
          <a:r>
            <a:rPr lang="ru-RU" sz="1600" dirty="0" smtClean="0">
              <a:solidFill>
                <a:srgbClr val="7030A0"/>
              </a:solidFill>
            </a:rPr>
            <a:t>Кубанская область</a:t>
          </a:r>
        </a:p>
        <a:p>
          <a:r>
            <a:rPr lang="ru-RU" sz="1600" dirty="0" err="1" smtClean="0">
              <a:solidFill>
                <a:srgbClr val="7030A0"/>
              </a:solidFill>
            </a:rPr>
            <a:t>г.Екатеринодар</a:t>
          </a:r>
          <a:endParaRPr lang="ru-RU" sz="1600" dirty="0">
            <a:solidFill>
              <a:srgbClr val="7030A0"/>
            </a:solidFill>
          </a:endParaRPr>
        </a:p>
      </dgm:t>
    </dgm:pt>
    <dgm:pt modelId="{97A5F558-76CE-46B7-AB33-7CC0CF366D42}" type="parTrans" cxnId="{463EF836-323B-4C99-A5D0-D45FA70C85AB}">
      <dgm:prSet/>
      <dgm:spPr/>
      <dgm:t>
        <a:bodyPr/>
        <a:lstStyle/>
        <a:p>
          <a:endParaRPr lang="ru-RU"/>
        </a:p>
      </dgm:t>
    </dgm:pt>
    <dgm:pt modelId="{2A7E89D2-B972-4358-8D04-D8FA78333987}" type="sibTrans" cxnId="{463EF836-323B-4C99-A5D0-D45FA70C85AB}">
      <dgm:prSet/>
      <dgm:spPr/>
      <dgm:t>
        <a:bodyPr/>
        <a:lstStyle/>
        <a:p>
          <a:endParaRPr lang="ru-RU"/>
        </a:p>
      </dgm:t>
    </dgm:pt>
    <dgm:pt modelId="{86944812-66D1-48C8-9567-B4011B959FD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1896г.</a:t>
          </a:r>
        </a:p>
        <a:p>
          <a:r>
            <a:rPr lang="ru-RU" sz="1600" dirty="0" smtClean="0">
              <a:solidFill>
                <a:srgbClr val="7030A0"/>
              </a:solidFill>
            </a:rPr>
            <a:t>Черноморская губерния</a:t>
          </a:r>
        </a:p>
        <a:p>
          <a:r>
            <a:rPr lang="ru-RU" sz="1600" dirty="0" smtClean="0">
              <a:solidFill>
                <a:srgbClr val="7030A0"/>
              </a:solidFill>
            </a:rPr>
            <a:t>г.Новороссийск</a:t>
          </a:r>
          <a:endParaRPr lang="ru-RU" sz="1600" dirty="0">
            <a:solidFill>
              <a:srgbClr val="7030A0"/>
            </a:solidFill>
          </a:endParaRPr>
        </a:p>
      </dgm:t>
    </dgm:pt>
    <dgm:pt modelId="{0412B513-6259-488D-8F46-070E5C6D1038}" type="parTrans" cxnId="{D1F26614-166E-43D1-9302-EA47394F9CDB}">
      <dgm:prSet/>
      <dgm:spPr/>
      <dgm:t>
        <a:bodyPr/>
        <a:lstStyle/>
        <a:p>
          <a:endParaRPr lang="ru-RU"/>
        </a:p>
      </dgm:t>
    </dgm:pt>
    <dgm:pt modelId="{405FCC16-694E-422A-A2B9-68CA4B4BA6BC}" type="sibTrans" cxnId="{D1F26614-166E-43D1-9302-EA47394F9CDB}">
      <dgm:prSet/>
      <dgm:spPr/>
      <dgm:t>
        <a:bodyPr/>
        <a:lstStyle/>
        <a:p>
          <a:endParaRPr lang="ru-RU"/>
        </a:p>
      </dgm:t>
    </dgm:pt>
    <dgm:pt modelId="{2E7EAFCD-1762-4924-91FF-151F51C3CB7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0000"/>
              </a:solidFill>
            </a:rPr>
            <a:t>1920г.</a:t>
          </a:r>
        </a:p>
        <a:p>
          <a:r>
            <a:rPr lang="ru-RU" sz="1600" dirty="0" err="1" smtClean="0">
              <a:solidFill>
                <a:srgbClr val="7030A0"/>
              </a:solidFill>
            </a:rPr>
            <a:t>Кубанско-Черноморская</a:t>
          </a:r>
          <a:r>
            <a:rPr lang="ru-RU" sz="1600" dirty="0" smtClean="0">
              <a:solidFill>
                <a:srgbClr val="7030A0"/>
              </a:solidFill>
            </a:rPr>
            <a:t> область</a:t>
          </a:r>
        </a:p>
        <a:p>
          <a:r>
            <a:rPr lang="ru-RU" sz="1600" dirty="0" smtClean="0">
              <a:solidFill>
                <a:srgbClr val="7030A0"/>
              </a:solidFill>
            </a:rPr>
            <a:t>г. </a:t>
          </a:r>
          <a:r>
            <a:rPr lang="ru-RU" sz="1600" dirty="0" err="1" smtClean="0">
              <a:solidFill>
                <a:srgbClr val="7030A0"/>
              </a:solidFill>
            </a:rPr>
            <a:t>Екатеринодар</a:t>
          </a:r>
          <a:endParaRPr lang="ru-RU" sz="1600" dirty="0">
            <a:solidFill>
              <a:srgbClr val="7030A0"/>
            </a:solidFill>
          </a:endParaRPr>
        </a:p>
      </dgm:t>
    </dgm:pt>
    <dgm:pt modelId="{A26136E2-1236-4319-9F99-A249236A917E}" type="parTrans" cxnId="{8665AB78-4D82-4CE8-A41B-FDCDEBEC7BD5}">
      <dgm:prSet/>
      <dgm:spPr/>
      <dgm:t>
        <a:bodyPr/>
        <a:lstStyle/>
        <a:p>
          <a:endParaRPr lang="ru-RU"/>
        </a:p>
      </dgm:t>
    </dgm:pt>
    <dgm:pt modelId="{25858BCA-B35E-402A-A421-06812E1A2050}" type="sibTrans" cxnId="{8665AB78-4D82-4CE8-A41B-FDCDEBEC7BD5}">
      <dgm:prSet/>
      <dgm:spPr/>
      <dgm:t>
        <a:bodyPr/>
        <a:lstStyle/>
        <a:p>
          <a:endParaRPr lang="ru-RU"/>
        </a:p>
      </dgm:t>
    </dgm:pt>
    <dgm:pt modelId="{BE1E0AAB-6B3F-4239-B23A-D8B0C1B2E39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FF0000"/>
              </a:solidFill>
            </a:rPr>
            <a:t>1924г.</a:t>
          </a:r>
        </a:p>
        <a:p>
          <a:r>
            <a:rPr lang="ru-RU" sz="1700" dirty="0" err="1" smtClean="0">
              <a:solidFill>
                <a:srgbClr val="7030A0"/>
              </a:solidFill>
            </a:rPr>
            <a:t>Северо-Кавказский</a:t>
          </a:r>
          <a:r>
            <a:rPr lang="ru-RU" sz="1700" dirty="0" smtClean="0">
              <a:solidFill>
                <a:srgbClr val="7030A0"/>
              </a:solidFill>
            </a:rPr>
            <a:t> край</a:t>
          </a:r>
        </a:p>
        <a:p>
          <a:r>
            <a:rPr lang="ru-RU" sz="1700" dirty="0" smtClean="0">
              <a:solidFill>
                <a:srgbClr val="7030A0"/>
              </a:solidFill>
            </a:rPr>
            <a:t>г.Ростов-на-Дону</a:t>
          </a:r>
          <a:endParaRPr lang="ru-RU" sz="1700" dirty="0">
            <a:solidFill>
              <a:srgbClr val="7030A0"/>
            </a:solidFill>
          </a:endParaRPr>
        </a:p>
      </dgm:t>
    </dgm:pt>
    <dgm:pt modelId="{057A628E-4550-4F4F-BD40-5D8E63D178CC}" type="parTrans" cxnId="{85756C0D-185E-42AC-B896-638E61DF3905}">
      <dgm:prSet/>
      <dgm:spPr/>
      <dgm:t>
        <a:bodyPr/>
        <a:lstStyle/>
        <a:p>
          <a:endParaRPr lang="ru-RU"/>
        </a:p>
      </dgm:t>
    </dgm:pt>
    <dgm:pt modelId="{D9F74BD4-2F1C-4A4E-BC0B-9AD1AD9306FD}" type="sibTrans" cxnId="{85756C0D-185E-42AC-B896-638E61DF3905}">
      <dgm:prSet/>
      <dgm:spPr/>
      <dgm:t>
        <a:bodyPr/>
        <a:lstStyle/>
        <a:p>
          <a:endParaRPr lang="ru-RU"/>
        </a:p>
      </dgm:t>
    </dgm:pt>
    <dgm:pt modelId="{6A170A32-E633-4A28-8FE4-3047544C8CEC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FF0000"/>
              </a:solidFill>
            </a:rPr>
            <a:t>1934г.</a:t>
          </a:r>
        </a:p>
        <a:p>
          <a:r>
            <a:rPr lang="ru-RU" sz="1700" dirty="0" smtClean="0">
              <a:solidFill>
                <a:srgbClr val="7030A0"/>
              </a:solidFill>
            </a:rPr>
            <a:t>Азово-Черноморский край </a:t>
          </a:r>
        </a:p>
        <a:p>
          <a:r>
            <a:rPr lang="ru-RU" sz="1700" dirty="0" smtClean="0">
              <a:solidFill>
                <a:srgbClr val="7030A0"/>
              </a:solidFill>
            </a:rPr>
            <a:t>г.Ростов-на-Дону</a:t>
          </a:r>
          <a:endParaRPr lang="ru-RU" sz="1700" dirty="0">
            <a:solidFill>
              <a:srgbClr val="7030A0"/>
            </a:solidFill>
          </a:endParaRPr>
        </a:p>
      </dgm:t>
    </dgm:pt>
    <dgm:pt modelId="{911BD77F-41C0-4DBB-8587-ED3FEFA9FABA}" type="parTrans" cxnId="{8CC97E33-E08F-49EB-8BAD-9A18009CFABE}">
      <dgm:prSet/>
      <dgm:spPr/>
      <dgm:t>
        <a:bodyPr/>
        <a:lstStyle/>
        <a:p>
          <a:endParaRPr lang="ru-RU"/>
        </a:p>
      </dgm:t>
    </dgm:pt>
    <dgm:pt modelId="{0993A4FE-09B0-4523-8A86-AB98F3A37E59}" type="sibTrans" cxnId="{8CC97E33-E08F-49EB-8BAD-9A18009CFABE}">
      <dgm:prSet/>
      <dgm:spPr/>
      <dgm:t>
        <a:bodyPr/>
        <a:lstStyle/>
        <a:p>
          <a:endParaRPr lang="ru-RU"/>
        </a:p>
      </dgm:t>
    </dgm:pt>
    <dgm:pt modelId="{63AEEAEF-2899-4BD1-B238-6629C259125C}" type="pres">
      <dgm:prSet presAssocID="{49D5FCA8-55BE-4549-9167-20E9814E83D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861B14-2DB4-4FEB-B089-FFDEB20A9895}" type="pres">
      <dgm:prSet presAssocID="{4D41D22E-D67B-496C-9681-B66F163B3B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46274-7C70-43A9-B1CC-2EE47B8A9EDC}" type="pres">
      <dgm:prSet presAssocID="{2A7E89D2-B972-4358-8D04-D8FA78333987}" presName="sibTrans" presStyleCnt="0"/>
      <dgm:spPr/>
    </dgm:pt>
    <dgm:pt modelId="{7E4A06EF-64B6-4CE3-A9BE-0E812FFE31F1}" type="pres">
      <dgm:prSet presAssocID="{86944812-66D1-48C8-9567-B4011B959FD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7D3A4-0B46-4DA5-9DC5-A266C0C8F5C8}" type="pres">
      <dgm:prSet presAssocID="{405FCC16-694E-422A-A2B9-68CA4B4BA6BC}" presName="sibTrans" presStyleCnt="0"/>
      <dgm:spPr/>
    </dgm:pt>
    <dgm:pt modelId="{C834B261-2F79-43D5-AC6F-2B6DADAE4D2E}" type="pres">
      <dgm:prSet presAssocID="{2E7EAFCD-1762-4924-91FF-151F51C3CB7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124B1-3C07-4C98-BB17-8DA2A56712F5}" type="pres">
      <dgm:prSet presAssocID="{25858BCA-B35E-402A-A421-06812E1A2050}" presName="sibTrans" presStyleCnt="0"/>
      <dgm:spPr/>
    </dgm:pt>
    <dgm:pt modelId="{49E35C12-91E8-4EE7-865A-5EDD5BFE0445}" type="pres">
      <dgm:prSet presAssocID="{BE1E0AAB-6B3F-4239-B23A-D8B0C1B2E39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2634D-83CB-4B2F-9339-69F3FD5BD408}" type="pres">
      <dgm:prSet presAssocID="{D9F74BD4-2F1C-4A4E-BC0B-9AD1AD9306FD}" presName="sibTrans" presStyleCnt="0"/>
      <dgm:spPr/>
    </dgm:pt>
    <dgm:pt modelId="{54667B43-9834-4607-9D22-DF5DB948C1D8}" type="pres">
      <dgm:prSet presAssocID="{6A170A32-E633-4A28-8FE4-3047544C8CE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EF836-323B-4C99-A5D0-D45FA70C85AB}" srcId="{49D5FCA8-55BE-4549-9167-20E9814E83D3}" destId="{4D41D22E-D67B-496C-9681-B66F163B3BB2}" srcOrd="0" destOrd="0" parTransId="{97A5F558-76CE-46B7-AB33-7CC0CF366D42}" sibTransId="{2A7E89D2-B972-4358-8D04-D8FA78333987}"/>
    <dgm:cxn modelId="{D1F26614-166E-43D1-9302-EA47394F9CDB}" srcId="{49D5FCA8-55BE-4549-9167-20E9814E83D3}" destId="{86944812-66D1-48C8-9567-B4011B959FDC}" srcOrd="1" destOrd="0" parTransId="{0412B513-6259-488D-8F46-070E5C6D1038}" sibTransId="{405FCC16-694E-422A-A2B9-68CA4B4BA6BC}"/>
    <dgm:cxn modelId="{6C9B87EA-FA74-4A08-9AFC-113B247C1967}" type="presOf" srcId="{BE1E0AAB-6B3F-4239-B23A-D8B0C1B2E396}" destId="{49E35C12-91E8-4EE7-865A-5EDD5BFE0445}" srcOrd="0" destOrd="0" presId="urn:microsoft.com/office/officeart/2005/8/layout/default"/>
    <dgm:cxn modelId="{226731F6-F7AD-46E4-AD31-D809973B60A4}" type="presOf" srcId="{49D5FCA8-55BE-4549-9167-20E9814E83D3}" destId="{63AEEAEF-2899-4BD1-B238-6629C259125C}" srcOrd="0" destOrd="0" presId="urn:microsoft.com/office/officeart/2005/8/layout/default"/>
    <dgm:cxn modelId="{8665AB78-4D82-4CE8-A41B-FDCDEBEC7BD5}" srcId="{49D5FCA8-55BE-4549-9167-20E9814E83D3}" destId="{2E7EAFCD-1762-4924-91FF-151F51C3CB71}" srcOrd="2" destOrd="0" parTransId="{A26136E2-1236-4319-9F99-A249236A917E}" sibTransId="{25858BCA-B35E-402A-A421-06812E1A2050}"/>
    <dgm:cxn modelId="{9C279CC7-906B-4703-8219-18519F938E05}" type="presOf" srcId="{6A170A32-E633-4A28-8FE4-3047544C8CEC}" destId="{54667B43-9834-4607-9D22-DF5DB948C1D8}" srcOrd="0" destOrd="0" presId="urn:microsoft.com/office/officeart/2005/8/layout/default"/>
    <dgm:cxn modelId="{85756C0D-185E-42AC-B896-638E61DF3905}" srcId="{49D5FCA8-55BE-4549-9167-20E9814E83D3}" destId="{BE1E0AAB-6B3F-4239-B23A-D8B0C1B2E396}" srcOrd="3" destOrd="0" parTransId="{057A628E-4550-4F4F-BD40-5D8E63D178CC}" sibTransId="{D9F74BD4-2F1C-4A4E-BC0B-9AD1AD9306FD}"/>
    <dgm:cxn modelId="{0967C3A8-5B3F-4214-A611-52B9959D5E8F}" type="presOf" srcId="{86944812-66D1-48C8-9567-B4011B959FDC}" destId="{7E4A06EF-64B6-4CE3-A9BE-0E812FFE31F1}" srcOrd="0" destOrd="0" presId="urn:microsoft.com/office/officeart/2005/8/layout/default"/>
    <dgm:cxn modelId="{8CC97E33-E08F-49EB-8BAD-9A18009CFABE}" srcId="{49D5FCA8-55BE-4549-9167-20E9814E83D3}" destId="{6A170A32-E633-4A28-8FE4-3047544C8CEC}" srcOrd="4" destOrd="0" parTransId="{911BD77F-41C0-4DBB-8587-ED3FEFA9FABA}" sibTransId="{0993A4FE-09B0-4523-8A86-AB98F3A37E59}"/>
    <dgm:cxn modelId="{2D2E5A78-9537-4B38-8887-7FB43141967B}" type="presOf" srcId="{4D41D22E-D67B-496C-9681-B66F163B3BB2}" destId="{C0861B14-2DB4-4FEB-B089-FFDEB20A9895}" srcOrd="0" destOrd="0" presId="urn:microsoft.com/office/officeart/2005/8/layout/default"/>
    <dgm:cxn modelId="{C077D06D-F08B-4286-AFDC-93C74F38F2B2}" type="presOf" srcId="{2E7EAFCD-1762-4924-91FF-151F51C3CB71}" destId="{C834B261-2F79-43D5-AC6F-2B6DADAE4D2E}" srcOrd="0" destOrd="0" presId="urn:microsoft.com/office/officeart/2005/8/layout/default"/>
    <dgm:cxn modelId="{4E59BC91-2127-438F-A17D-C14C8E0DAC04}" type="presParOf" srcId="{63AEEAEF-2899-4BD1-B238-6629C259125C}" destId="{C0861B14-2DB4-4FEB-B089-FFDEB20A9895}" srcOrd="0" destOrd="0" presId="urn:microsoft.com/office/officeart/2005/8/layout/default"/>
    <dgm:cxn modelId="{DD2FCD94-3BD2-4DDA-AA29-D703A77A233E}" type="presParOf" srcId="{63AEEAEF-2899-4BD1-B238-6629C259125C}" destId="{6D846274-7C70-43A9-B1CC-2EE47B8A9EDC}" srcOrd="1" destOrd="0" presId="urn:microsoft.com/office/officeart/2005/8/layout/default"/>
    <dgm:cxn modelId="{9639672C-2CEC-4F45-A856-05B8B933210E}" type="presParOf" srcId="{63AEEAEF-2899-4BD1-B238-6629C259125C}" destId="{7E4A06EF-64B6-4CE3-A9BE-0E812FFE31F1}" srcOrd="2" destOrd="0" presId="urn:microsoft.com/office/officeart/2005/8/layout/default"/>
    <dgm:cxn modelId="{BEE10A93-9B43-4A36-9745-59963E2B818F}" type="presParOf" srcId="{63AEEAEF-2899-4BD1-B238-6629C259125C}" destId="{B1B7D3A4-0B46-4DA5-9DC5-A266C0C8F5C8}" srcOrd="3" destOrd="0" presId="urn:microsoft.com/office/officeart/2005/8/layout/default"/>
    <dgm:cxn modelId="{2EF4FF49-47DC-4A85-A356-203D76C44DE6}" type="presParOf" srcId="{63AEEAEF-2899-4BD1-B238-6629C259125C}" destId="{C834B261-2F79-43D5-AC6F-2B6DADAE4D2E}" srcOrd="4" destOrd="0" presId="urn:microsoft.com/office/officeart/2005/8/layout/default"/>
    <dgm:cxn modelId="{1D812086-5FE3-4FD9-AD49-824B75D254E5}" type="presParOf" srcId="{63AEEAEF-2899-4BD1-B238-6629C259125C}" destId="{CC3124B1-3C07-4C98-BB17-8DA2A56712F5}" srcOrd="5" destOrd="0" presId="urn:microsoft.com/office/officeart/2005/8/layout/default"/>
    <dgm:cxn modelId="{2F1BB53A-AFDE-49CD-B0FE-E264031E7E24}" type="presParOf" srcId="{63AEEAEF-2899-4BD1-B238-6629C259125C}" destId="{49E35C12-91E8-4EE7-865A-5EDD5BFE0445}" srcOrd="6" destOrd="0" presId="urn:microsoft.com/office/officeart/2005/8/layout/default"/>
    <dgm:cxn modelId="{D6A51814-B60B-49A4-B43E-F012EA970789}" type="presParOf" srcId="{63AEEAEF-2899-4BD1-B238-6629C259125C}" destId="{4282634D-83CB-4B2F-9339-69F3FD5BD408}" srcOrd="7" destOrd="0" presId="urn:microsoft.com/office/officeart/2005/8/layout/default"/>
    <dgm:cxn modelId="{E27A28C8-F7FD-4D5F-9928-CB9E3BD36560}" type="presParOf" srcId="{63AEEAEF-2899-4BD1-B238-6629C259125C}" destId="{54667B43-9834-4607-9D22-DF5DB948C1D8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AC2D3-E205-49CF-8C22-814927284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45464-A326-4E13-ACCE-3161AF9B6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1DC42-C644-4457-9924-77074B17F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F1A57-92FE-4EA5-8A13-0270E1A67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5C4C-5CED-4A26-A040-2166FFD7F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413E6-4F18-4795-912A-5BCA43A80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EC1BB-8235-4286-A022-C6E8D8D79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7D6F9-1A33-4938-9366-BDA292565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61BA6-3A65-4705-9AB7-12082A49C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8238-6AB9-4D1E-9E84-EF22D3D5F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1A5E8-E562-4A9C-BE50-C034138CD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32DE5-F585-4425-A34F-245F8924D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27B15-1F74-4383-AC42-795F88B5E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60000"/>
                <a:lumOff val="40000"/>
                <a:alpha val="88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16EEE9-18E5-4F92-B6FA-986B324F0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7;&#1088;&#1077;&#1079;&#1077;&#1085;&#1090;&#1072;&#1094;&#1080;&#1103;%2075%20&#1083;&#1077;&#1090;\&#1052;&#1072;&#1088;&#1091;&#1089;&#1103;%20(&#1056;&#1072;&#1089;&#1087;&#1088;&#1103;&#1075;&#1072;&#1081;&#1090;&#1077;,%20&#1093;&#1083;&#1086;&#1087;&#1094;&#1099;,%20&#1082;&#1086;&#1085;&#1077;&#1081;)%20&#1050;&#1091;&#1073;&#1072;&#1085;&#1089;&#1082;&#1080;&#1081;%20&#1082;&#1072;&#1079;&#1072;&#1095;&#1080;&#1081;%20&#1093;&#1086;&#1088;.m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1%80%D1%8B%D0%BC%D1%81%D0%BA%D0%BE%D0%B5_%D1%85%D0%B0%D0%BD%D1%81%D1%82%D0%B2%D0%BE" TargetMode="External"/><Relationship Id="rId2" Type="http://schemas.openxmlformats.org/officeDocument/2006/relationships/hyperlink" Target="http://ru.wikipedia.org/wiki/%D0%9D%D0%BE%D0%B3%D0%B0%D0%B8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hyperlink" Target="http://ru.wikipedia.org/wiki/178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900" TargetMode="External"/><Relationship Id="rId3" Type="http://schemas.openxmlformats.org/officeDocument/2006/relationships/hyperlink" Target="http://ru.wikipedia.org/wiki/%D0%9A%D1%83%D0%B1%D0%B0%D0%BD%D1%81%D0%BA%D0%B0%D1%8F_%D0%BE%D0%B1%D0%BB%D0%B0%D1%81%D1%82%D1%8C" TargetMode="External"/><Relationship Id="rId7" Type="http://schemas.openxmlformats.org/officeDocument/2006/relationships/hyperlink" Target="http://ru.wikipedia.org/wiki/%D0%9A%D1%83%D0%B1%D0%B0%D0%BD%D1%81%D0%BA%D0%B8%D0%B5_%D0%BA%D0%B0%D0%B7%D0%B0%D0%BA%D0%B8" TargetMode="External"/><Relationship Id="rId2" Type="http://schemas.openxmlformats.org/officeDocument/2006/relationships/hyperlink" Target="http://ru.wikipedia.org/wiki/%D0%9E%D0%BA%D1%82%D1%8F%D0%B1%D1%80%D1%8C%D1%81%D0%BA%D0%B0%D1%8F_%D1%80%D0%B5%D0%B2%D0%BE%D0%BB%D1%8E%D1%86%D0%B8%D1%8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ru.wikipedia.org/wiki/%D0%9A%D0%B0%D0%B2%D0%BA%D0%B0%D0%B7%D1%81%D0%BA%D0%BE%D0%B5_%D0%BB%D0%B8%D0%BD%D0%B5%D0%B9%D0%BD%D0%BE%D0%B5_%D0%BA%D0%B0%D0%B7%D0%B0%D1%87%D1%8C%D0%B5_%D0%B2%D0%BE%D0%B9%D1%81%D0%BA%D0%BE" TargetMode="External"/><Relationship Id="rId11" Type="http://schemas.openxmlformats.org/officeDocument/2006/relationships/image" Target="../media/image35.jpeg"/><Relationship Id="rId5" Type="http://schemas.openxmlformats.org/officeDocument/2006/relationships/hyperlink" Target="http://ru.wikipedia.org/wiki/%D0%A7%D0%B5%D1%80%D0%BD%D0%BE%D0%BC%D0%BE%D1%80%D1%81%D0%BA%D0%BE%D0%B5_%D0%BA%D0%B0%D0%B7%D0%B0%D1%87%D1%8C%D0%B5_%D0%B2%D0%BE%D0%B9%D1%81%D0%BA%D0%BE" TargetMode="External"/><Relationship Id="rId10" Type="http://schemas.openxmlformats.org/officeDocument/2006/relationships/image" Target="../media/image34.jpeg"/><Relationship Id="rId4" Type="http://schemas.openxmlformats.org/officeDocument/2006/relationships/hyperlink" Target="http://ru.wikipedia.org/wiki/1860" TargetMode="External"/><Relationship Id="rId9" Type="http://schemas.openxmlformats.org/officeDocument/2006/relationships/hyperlink" Target="http://ru.wikipedia.org/wiki/%D0%A4%D0%B0%D0%B9%D0%BB:Kub_obl_gerb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5%D0%B2%D0%B5%D1%80%D0%BE-%D0%9A%D0%B0%D0%B2%D0%BA%D0%B0%D0%B7%D1%81%D0%BA%D0%B0%D1%8F_%D0%A1%D0%BE%D0%B2%D0%B5%D1%82%D1%81%D0%BA%D0%B0%D1%8F_%D0%A0%D0%B5%D1%81%D0%BF%D1%83%D0%B1%D0%BB%D0%B8%D0%BA%D0%B0" TargetMode="External"/><Relationship Id="rId2" Type="http://schemas.openxmlformats.org/officeDocument/2006/relationships/hyperlink" Target="http://ru.wikipedia.org/wiki/1918_%D0%B3%D0%BE%D0%B4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7;&#1088;&#1077;&#1079;&#1077;&#1085;&#1090;&#1072;&#1094;&#1080;&#1103;%2075%20&#1083;&#1077;&#1090;\anthem_2001_russ_instr_offic.mp3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7;&#1088;&#1077;&#1079;&#1077;&#1085;&#1090;&#1072;&#1094;&#1080;&#1103;%2075%20&#1083;&#1077;&#1090;\gymn_kubani_brainmusic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7;&#1088;&#1077;&#1079;&#1077;&#1085;&#1090;&#1072;&#1094;&#1080;&#1103;%2075%20&#1083;&#1077;&#1090;\MJ-Gimn_molodeji_Kubani.mp3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и рисунки\рамки и картинки\20e4077937a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0988"/>
            <a:ext cx="8643997" cy="62960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643050"/>
            <a:ext cx="7008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Навстречу юбилею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0298" y="3357562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Урок кубановедения 6 класс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1604" y="85723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МАОУ Гимназия № 6 г. Тихорецка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14480" y="5286388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Пшеничный Дмитрий Русланович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Кубань – житница России</a:t>
            </a:r>
          </a:p>
        </p:txBody>
      </p:sp>
      <p:pic>
        <p:nvPicPr>
          <p:cNvPr id="1026" name="Picture 2" descr="G:\кубань\tehnika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804970" cy="50286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296974"/>
          </a:xfrm>
          <a:prstGeom prst="horizontalScroll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Тема: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Навстречу 75-летию </a:t>
            </a:r>
            <a:b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Краснодарского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края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5992"/>
            <a:ext cx="8229600" cy="16470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buNone/>
            </a:pPr>
            <a:r>
              <a:rPr lang="ru-RU" sz="2400" b="1" u="sng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Цель:</a:t>
            </a:r>
            <a:r>
              <a:rPr lang="ru-RU" sz="24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FFFF99"/>
                </a:solidFill>
                <a:latin typeface="+mn-lt"/>
                <a:ea typeface="+mn-ea"/>
                <a:cs typeface="+mn-cs"/>
              </a:rPr>
              <a:t> познакомиться с основными вехами истории Кубани, становления и развития нашего региона</a:t>
            </a:r>
            <a:r>
              <a:rPr lang="ru-RU" sz="24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.   </a:t>
            </a:r>
          </a:p>
          <a:p>
            <a:pPr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4000504"/>
            <a:ext cx="3786214" cy="25853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Родного неба милый свет,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Знакомые потоки.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Златые игры первых лет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И первых лет уроки,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Что вашу прелесть заменит?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О, родина святая,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Какое сердце не дрожит,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Тебя благословляя …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                      В.Жуковский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785794"/>
            <a:ext cx="4071966" cy="857256"/>
          </a:xfrm>
          <a:solidFill>
            <a:srgbClr val="CCFF66">
              <a:alpha val="63137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en-US" b="1" u="sng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b="1" u="sng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Задачи урока:</a:t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2428868"/>
            <a:ext cx="8229600" cy="3000396"/>
          </a:xfrm>
          <a:solidFill>
            <a:srgbClr val="7575D1">
              <a:alpha val="58824"/>
            </a:srgb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</a:rPr>
              <a:t>воспитать уважение к историческому прошлому Кубани;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</a:rPr>
              <a:t>сформировать представление об образовании Краснодарского края;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</a:rPr>
              <a:t>повысить интерес учащихся к изучению истории родного края.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15304" cy="785818"/>
          </a:xfrm>
          <a:solidFill>
            <a:srgbClr val="FFFF99"/>
          </a:solidFill>
        </p:spPr>
        <p:txBody>
          <a:bodyPr/>
          <a:lstStyle/>
          <a:p>
            <a:r>
              <a:rPr lang="en-US" sz="4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Древность земли кубанской.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928802"/>
            <a:ext cx="36004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000240"/>
            <a:ext cx="40386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1571604" y="1214422"/>
            <a:ext cx="6643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CFFFF"/>
                </a:solidFill>
              </a:rPr>
              <a:t>Кубань в эпоху каменного века и в эпоху бронзы</a:t>
            </a:r>
            <a:endParaRPr lang="ru-RU" sz="2000" b="1" dirty="0">
              <a:solidFill>
                <a:srgbClr val="CC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19312"/>
            <a:ext cx="8837427" cy="62100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01080" cy="928694"/>
          </a:xfrm>
          <a:solidFill>
            <a:srgbClr val="FFFF99"/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Какую страну символизируют рисунки?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Содержимое 6" descr="0_bb34_635c8a9f_xl2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556792"/>
            <a:ext cx="4248472" cy="2376264"/>
          </a:xfrm>
        </p:spPr>
      </p:pic>
      <p:pic>
        <p:nvPicPr>
          <p:cNvPr id="10" name="Содержимое 9" descr="596px-Poseidon_sculpture_Copenhagen_2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556792"/>
            <a:ext cx="4248472" cy="2376264"/>
          </a:xfrm>
        </p:spPr>
      </p:pic>
      <p:pic>
        <p:nvPicPr>
          <p:cNvPr id="24578" name="Picture 2" descr="C:\Users\ASUS\Desktop\Гимназия №6\конкурсы\Учитель года\ДР. Греция Картинки к уроку\Древняя греция\images (2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4077072"/>
            <a:ext cx="4248472" cy="2304256"/>
          </a:xfrm>
          <a:prstGeom prst="rect">
            <a:avLst/>
          </a:prstGeom>
          <a:noFill/>
        </p:spPr>
      </p:pic>
      <p:pic>
        <p:nvPicPr>
          <p:cNvPr id="11" name="Рисунок 10" descr="greece11bi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77072"/>
            <a:ext cx="4248472" cy="2232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26170"/>
          </a:xfrm>
          <a:solidFill>
            <a:srgbClr val="FFFF99"/>
          </a:solidFill>
        </p:spPr>
        <p:txBody>
          <a:bodyPr/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a_BremenDcFr" pitchFamily="82" charset="-52"/>
              </a:rPr>
              <a:t>Греция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a_BremenDcFr" pitchFamily="82" charset="-52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791494"/>
            <a:ext cx="8208912" cy="47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714620"/>
            <a:ext cx="8229600" cy="261461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А какие основные греческие колонии на Черноморском побережье, знаете вы?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916832"/>
            <a:ext cx="5572164" cy="697885"/>
          </a:xfrm>
          <a:prstGeom prst="ribbon2">
            <a:avLst>
              <a:gd name="adj1" fmla="val 16667"/>
              <a:gd name="adj2" fmla="val 63949"/>
            </a:avLst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Вопрос.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88640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Греческая колонизация Кубани.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785794"/>
            <a:ext cx="7329510" cy="543346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None/>
            </a:pPr>
            <a:endParaRPr lang="ru-RU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1.Гермонасса.</a:t>
            </a:r>
          </a:p>
          <a:p>
            <a:pPr>
              <a:buNone/>
            </a:pPr>
            <a:endParaRPr lang="ru-RU" sz="36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2. Горгиппия.</a:t>
            </a:r>
          </a:p>
          <a:p>
            <a:pPr>
              <a:buNone/>
            </a:pPr>
            <a:endParaRPr lang="ru-RU" sz="36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3.Фанагория.</a:t>
            </a:r>
          </a:p>
          <a:p>
            <a:pPr>
              <a:buNone/>
            </a:pPr>
            <a:endParaRPr lang="ru-RU" sz="36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4.Тиримба.</a:t>
            </a:r>
            <a:endParaRPr lang="ru-RU" sz="3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11960" y="1196752"/>
            <a:ext cx="3744416" cy="2304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28736"/>
            <a:ext cx="2584813" cy="19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Овал 6"/>
          <p:cNvSpPr/>
          <p:nvPr/>
        </p:nvSpPr>
        <p:spPr>
          <a:xfrm>
            <a:off x="4427984" y="3717032"/>
            <a:ext cx="367240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448" y="3857628"/>
            <a:ext cx="259546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212976"/>
            <a:ext cx="8229600" cy="257347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Какими  были основные занятия жителей колоний?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642918"/>
            <a:ext cx="5572164" cy="697885"/>
          </a:xfrm>
          <a:prstGeom prst="ribbon2">
            <a:avLst>
              <a:gd name="adj1" fmla="val 16667"/>
              <a:gd name="adj2" fmla="val 63949"/>
            </a:avLst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Вопрос.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руся (Распрягайте, хлопцы, коней) Кубанский казачий хор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857232"/>
            <a:ext cx="7248564" cy="494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642918"/>
            <a:ext cx="7747794" cy="536145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None/>
            </a:pPr>
            <a:endParaRPr lang="ru-RU" dirty="0" smtClean="0">
              <a:ln>
                <a:solidFill>
                  <a:schemeClr val="accent2">
                    <a:lumMod val="50000"/>
                  </a:schemeClr>
                </a:solidFill>
              </a:ln>
            </a:endParaRP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1.Земледелие.</a:t>
            </a: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2. Виноградарство и виноделие.</a:t>
            </a: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3. Животноводство.</a:t>
            </a: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4. Коневодство.</a:t>
            </a: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5.Ремесленное производство.</a:t>
            </a:r>
          </a:p>
          <a:p>
            <a:pPr>
              <a:buNone/>
            </a:pPr>
            <a:r>
              <a:rPr lang="ru-RU" sz="36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99"/>
                </a:solidFill>
              </a:rPr>
              <a:t>6. Торговля.</a:t>
            </a:r>
            <a:endParaRPr lang="ru-RU" sz="3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FF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96908"/>
          </a:xfrm>
          <a:solidFill>
            <a:srgbClr val="FFFF99"/>
          </a:solidFill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Что здесь изображено?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3" y="2060848"/>
            <a:ext cx="43924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060848"/>
            <a:ext cx="4176464" cy="428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7477125" cy="576262"/>
          </a:xfrm>
        </p:spPr>
        <p:txBody>
          <a:bodyPr/>
          <a:lstStyle/>
          <a:p>
            <a:pPr algn="ctr" eaLnBrk="1" hangingPunct="1"/>
            <a:r>
              <a:rPr lang="ru-RU" sz="3600" b="1" u="sng" dirty="0" smtClean="0">
                <a:solidFill>
                  <a:srgbClr val="FFFF00"/>
                </a:solidFill>
              </a:rPr>
              <a:t>Текст дарственной грамоты:</a:t>
            </a:r>
            <a:r>
              <a:rPr lang="ru-RU" sz="3600" b="1" i="1" dirty="0" smtClean="0">
                <a:solidFill>
                  <a:srgbClr val="003399"/>
                </a:solidFill>
              </a:rPr>
              <a:t/>
            </a:r>
            <a:br>
              <a:rPr lang="ru-RU" sz="3600" b="1" i="1" dirty="0" smtClean="0">
                <a:solidFill>
                  <a:srgbClr val="003399"/>
                </a:solidFill>
              </a:rPr>
            </a:br>
            <a:endParaRPr lang="ru-RU" sz="3600" b="1" i="1" dirty="0" smtClean="0">
              <a:solidFill>
                <a:srgbClr val="003399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214422"/>
            <a:ext cx="6500858" cy="5500726"/>
          </a:xfrm>
          <a:prstGeom prst="verticalScroll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i="1" dirty="0" smtClean="0"/>
              <a:t>  </a:t>
            </a:r>
            <a:r>
              <a:rPr lang="ru-RU" sz="2000" b="1" i="1" dirty="0" smtClean="0"/>
              <a:t>Черноморскому казачьему войску жалуется «в вечное владение состоящий в области Таврической остров </a:t>
            </a:r>
            <a:r>
              <a:rPr lang="ru-RU" sz="2000" b="1" i="1" dirty="0" err="1" smtClean="0"/>
              <a:t>Фанагория</a:t>
            </a:r>
            <a:r>
              <a:rPr lang="ru-RU" sz="2000" b="1" i="1" dirty="0" smtClean="0"/>
              <a:t> со всею землею, лежащею по правую сторону реки Кубани от устья ее к </a:t>
            </a:r>
            <a:r>
              <a:rPr lang="ru-RU" sz="2000" b="1" i="1" dirty="0" err="1" smtClean="0"/>
              <a:t>Усть-Лабинскому</a:t>
            </a:r>
            <a:r>
              <a:rPr lang="ru-RU" sz="2000" b="1" i="1" dirty="0" smtClean="0"/>
              <a:t> редуту… чтобы с одной стороны река Кубань, а с другой же Азовское море до </a:t>
            </a:r>
            <a:r>
              <a:rPr lang="ru-RU" sz="2000" b="1" i="1" dirty="0" err="1" smtClean="0"/>
              <a:t>Ейского</a:t>
            </a:r>
            <a:r>
              <a:rPr lang="ru-RU" sz="2000" b="1" i="1" dirty="0" smtClean="0"/>
              <a:t> городка служили границею войсковой земли». В обязанность войску вменяется «бдение и стража пограничная». </a:t>
            </a:r>
            <a:endParaRPr lang="en-US" sz="2000" b="1" i="1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en-US" sz="2000" b="1" i="1" dirty="0" smtClean="0"/>
              <a:t>  </a:t>
            </a:r>
            <a:r>
              <a:rPr lang="ru-RU" sz="2000" b="1" i="1" dirty="0" smtClean="0"/>
              <a:t>Сей документ подписан 30 июня 1792 года рукою императорского величества.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8966" y="1285860"/>
            <a:ext cx="2415034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939784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История образования Краснодарского края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4572000" y="2428868"/>
            <a:ext cx="3886200" cy="377668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ru-RU" b="1" dirty="0" smtClean="0">
                <a:solidFill>
                  <a:srgbClr val="FFE7E7"/>
                </a:solidFill>
              </a:rPr>
              <a:t>Северное </a:t>
            </a:r>
            <a:r>
              <a:rPr lang="ru-RU" b="1" dirty="0" err="1" smtClean="0">
                <a:solidFill>
                  <a:srgbClr val="FFE7E7"/>
                </a:solidFill>
              </a:rPr>
              <a:t>Прикубанье</a:t>
            </a:r>
            <a:r>
              <a:rPr lang="ru-RU" b="1" dirty="0" smtClean="0">
                <a:solidFill>
                  <a:srgbClr val="FFE7E7"/>
                </a:solidFill>
              </a:rPr>
              <a:t>, где кочевали </a:t>
            </a:r>
            <a:r>
              <a:rPr lang="ru-RU" b="1" u="sng" dirty="0" err="1" smtClean="0">
                <a:solidFill>
                  <a:srgbClr val="FFE7E7"/>
                </a:solidFill>
                <a:hlinkClick r:id="rId2" tooltip="Ногаи"/>
              </a:rPr>
              <a:t>ногаи</a:t>
            </a:r>
            <a:r>
              <a:rPr lang="ru-RU" b="1" dirty="0" smtClean="0">
                <a:solidFill>
                  <a:srgbClr val="FFE7E7"/>
                </a:solidFill>
              </a:rPr>
              <a:t>, вошло в состав России после ликвидации </a:t>
            </a:r>
            <a:r>
              <a:rPr lang="ru-RU" b="1" u="sng" dirty="0" smtClean="0">
                <a:solidFill>
                  <a:srgbClr val="FFE7E7"/>
                </a:solidFill>
                <a:hlinkClick r:id="rId3" tooltip="Крымское ханство"/>
              </a:rPr>
              <a:t>Крымского ханства</a:t>
            </a:r>
            <a:r>
              <a:rPr lang="ru-RU" b="1" dirty="0" smtClean="0">
                <a:solidFill>
                  <a:srgbClr val="FFE7E7"/>
                </a:solidFill>
              </a:rPr>
              <a:t> в </a:t>
            </a:r>
            <a:r>
              <a:rPr lang="ru-RU" b="1" u="sng" dirty="0" smtClean="0">
                <a:solidFill>
                  <a:srgbClr val="FFE7E7"/>
                </a:solidFill>
                <a:hlinkClick r:id="rId4" tooltip="1783"/>
              </a:rPr>
              <a:t>1783</a:t>
            </a:r>
            <a:r>
              <a:rPr lang="ru-RU" b="1" dirty="0" smtClean="0">
                <a:solidFill>
                  <a:srgbClr val="FFE7E7"/>
                </a:solidFill>
              </a:rPr>
              <a:t> г. Для защиты пролегшей по Кубани границы сюда в 1793-94 гг. были переселены остатки запорожских казаков, положившие начало освоению края. Административно край получил статус «Земли Черноморского казачьего войска».</a:t>
            </a:r>
            <a:endParaRPr lang="ru-RU" b="1" dirty="0">
              <a:solidFill>
                <a:srgbClr val="FFE7E7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285720" y="557214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Карта переселения Черноморских казаков на Кубань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713321" cy="639762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Кубань в Российской империи</a:t>
            </a:r>
            <a:endParaRPr lang="ru-RU" sz="1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2" name="Picture 2" descr="E:\5555555555555\847785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3886200" cy="37147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929618" cy="727074"/>
          </a:xfrm>
          <a:solidFill>
            <a:srgbClr val="FFFF99"/>
          </a:solidFill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Образование Кубанской области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429132"/>
            <a:ext cx="3533772" cy="4391044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Герб Кубанской области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571736" y="1500174"/>
            <a:ext cx="4262438" cy="485778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3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До 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  <a:hlinkClick r:id="rId2" tooltip="Октябрьская революция"/>
              </a:rPr>
              <a:t>Октябрьской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2" tooltip="Октябрьская революция"/>
              </a:rPr>
              <a:t> революции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</a:rPr>
              <a:t> 1917 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г. большую часть территории современного Краснодарского края занимала 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  <a:hlinkClick r:id="rId3" tooltip="Кубанская область"/>
              </a:rPr>
              <a:t>Кубанская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3" tooltip="Кубанская область"/>
              </a:rPr>
              <a:t> область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, образованная в 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4" tooltip="1860"/>
              </a:rPr>
              <a:t>1860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 г. из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    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5" tooltip="Черноморское казачье войско"/>
              </a:rPr>
              <a:t>Черноморского казачьего войска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, западной части 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6" tooltip="Кавказское линейное казачье войско"/>
              </a:rPr>
              <a:t>Кавказского линейного казачьего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5" tooltip="Черноморское казачье войско"/>
              </a:rPr>
              <a:t> войска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  <a:hlinkClick r:id="rId6" tooltip="Кавказское линейное казачье войско"/>
              </a:rPr>
              <a:t> 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     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3" tooltip="Кубанская область"/>
              </a:rPr>
              <a:t>Кубанская область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 являлась территорией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    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7" tooltip="Кубанские казаки"/>
              </a:rPr>
              <a:t>Кубанского казачьего 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6" tooltip="Кавказское линейное казачье войско"/>
              </a:rPr>
              <a:t>войска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    В </a:t>
            </a:r>
            <a:r>
              <a:rPr lang="ru-RU" sz="5200" b="1" u="sng" spc="150" dirty="0" smtClean="0">
                <a:ln w="11430"/>
                <a:solidFill>
                  <a:srgbClr val="F8F8F8"/>
                </a:solidFill>
                <a:hlinkClick r:id="rId8" tooltip="1900"/>
              </a:rPr>
              <a:t>1900</a:t>
            </a:r>
            <a:r>
              <a:rPr lang="ru-RU" sz="5200" b="1" spc="150" dirty="0" smtClean="0">
                <a:ln w="11430"/>
                <a:solidFill>
                  <a:srgbClr val="F8F8F8"/>
                </a:solidFill>
              </a:rPr>
              <a:t> г. население области насчитывало около 2 млн. человек. </a:t>
            </a:r>
            <a:endParaRPr lang="ru-RU" sz="5200" b="1" spc="150" dirty="0">
              <a:ln w="11430"/>
              <a:solidFill>
                <a:srgbClr val="F8F8F8"/>
              </a:solidFill>
            </a:endParaRPr>
          </a:p>
        </p:txBody>
      </p:sp>
      <p:pic>
        <p:nvPicPr>
          <p:cNvPr id="2050" name="Picture 2" descr="200px-Kub_obl_gerb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428736"/>
            <a:ext cx="2571768" cy="285752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3905252"/>
            <a:ext cx="2000264" cy="266701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472518" cy="720744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Преобразования 20-30-х годов ХХ века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747822" cy="43434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571868" y="1643050"/>
            <a:ext cx="5114932" cy="492922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В </a:t>
            </a:r>
            <a:r>
              <a:rPr lang="ru-RU" sz="1800" b="1" u="sng" dirty="0" smtClean="0">
                <a:solidFill>
                  <a:srgbClr val="C00000"/>
                </a:solidFill>
                <a:hlinkClick r:id="rId2" tooltip="1918 год"/>
              </a:rPr>
              <a:t>1918 году</a:t>
            </a:r>
            <a:r>
              <a:rPr lang="ru-RU" sz="1800" b="1" dirty="0" smtClean="0">
                <a:solidFill>
                  <a:schemeClr val="bg1"/>
                </a:solidFill>
              </a:rPr>
              <a:t> Кубанская область была занята большевиками и включена в территорию </a:t>
            </a:r>
            <a:r>
              <a:rPr lang="ru-RU" sz="1800" b="1" u="sng" dirty="0" err="1" smtClean="0">
                <a:solidFill>
                  <a:schemeClr val="bg1"/>
                </a:solidFill>
                <a:hlinkClick r:id="rId3" tooltip="Северо-Кавказская Советская Республика"/>
              </a:rPr>
              <a:t>Северо-Кавказской</a:t>
            </a:r>
            <a:r>
              <a:rPr lang="ru-RU" sz="1800" b="1" u="sng" dirty="0" smtClean="0">
                <a:solidFill>
                  <a:schemeClr val="bg1"/>
                </a:solidFill>
                <a:hlinkClick r:id="rId3" tooltip="Северо-Кавказская Советская Республика"/>
              </a:rPr>
              <a:t> Советской Республики</a:t>
            </a:r>
            <a:r>
              <a:rPr lang="ru-RU" sz="1800" b="1" dirty="0" smtClean="0">
                <a:solidFill>
                  <a:schemeClr val="bg1"/>
                </a:solidFill>
              </a:rPr>
              <a:t>. В начале 1920-х гг. регион переживает полосу административно-территориальных изменений, происходивших не только на Кубани, но и по всей советской России.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В 1924 г. был образован </a:t>
            </a:r>
            <a:r>
              <a:rPr lang="ru-RU" sz="1800" b="1" dirty="0" err="1" smtClean="0">
                <a:solidFill>
                  <a:schemeClr val="bg1"/>
                </a:solidFill>
              </a:rPr>
              <a:t>Северо-Кавказский</a:t>
            </a:r>
            <a:r>
              <a:rPr lang="ru-RU" sz="1800" b="1" dirty="0" smtClean="0">
                <a:solidFill>
                  <a:schemeClr val="bg1"/>
                </a:solidFill>
              </a:rPr>
              <a:t> край.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В январе 1934 г. западная часть </a:t>
            </a:r>
            <a:r>
              <a:rPr lang="ru-RU" sz="1800" b="1" dirty="0" err="1" smtClean="0">
                <a:solidFill>
                  <a:schemeClr val="bg1"/>
                </a:solidFill>
              </a:rPr>
              <a:t>Северо-Кавказского</a:t>
            </a:r>
            <a:r>
              <a:rPr lang="ru-RU" sz="1800" b="1" dirty="0" smtClean="0">
                <a:solidFill>
                  <a:schemeClr val="bg1"/>
                </a:solidFill>
              </a:rPr>
              <a:t> края становится основой Азово-Черноморского края, в состав которого вместе с территориями нынешних Ростовской области и Краснодарского края вошли Адыгейская АО и Северная область (Миллерово).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 В сентябре 1937 г. Азово-Черноморский край разделён на два административно-территориальных образования – Ростовскую область и Краснодарский край, в состав которого вошла Адыгея.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:\5555555555555\lenin_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14422"/>
            <a:ext cx="1857388" cy="2532803"/>
          </a:xfrm>
          <a:prstGeom prst="rect">
            <a:avLst/>
          </a:prstGeom>
          <a:noFill/>
        </p:spPr>
      </p:pic>
      <p:pic>
        <p:nvPicPr>
          <p:cNvPr id="1027" name="Picture 3" descr="I:\5555555555555\gtg_stal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643182"/>
            <a:ext cx="1857388" cy="2451122"/>
          </a:xfrm>
          <a:prstGeom prst="rect">
            <a:avLst/>
          </a:prstGeom>
          <a:noFill/>
        </p:spPr>
      </p:pic>
      <p:pic>
        <p:nvPicPr>
          <p:cNvPr id="1028" name="Picture 4" descr="I:\5555555555555\42467c2be3d4063c3a16d16e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214818"/>
            <a:ext cx="1822885" cy="26431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851694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BF1168"/>
                </a:solidFill>
                <a:latin typeface="Arial Black" pitchFamily="34" charset="0"/>
              </a:rPr>
              <a:t/>
            </a:r>
            <a:br>
              <a:rPr lang="ru-RU" sz="3100" dirty="0" smtClean="0">
                <a:solidFill>
                  <a:srgbClr val="BF1168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Образование Краснодарского края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86050" y="1214422"/>
            <a:ext cx="3008313" cy="481732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Схема образования</a:t>
            </a:r>
            <a:endParaRPr lang="ru-RU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1259632" y="1700808"/>
          <a:ext cx="6400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859216" cy="648072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Образование Краснодарского края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1785926"/>
            <a:ext cx="2071702" cy="450059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FF0000"/>
                </a:solidFill>
              </a:rPr>
              <a:t>1937г.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Краснодарский край                           (г. Краснодар) -            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составе его Адыгейская автономная область                   (г. Майкоп)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ВСЕГО: </a:t>
            </a:r>
            <a:r>
              <a:rPr lang="ru-RU" sz="1800" dirty="0" smtClean="0">
                <a:solidFill>
                  <a:srgbClr val="FF0000"/>
                </a:solidFill>
              </a:rPr>
              <a:t>13 </a:t>
            </a:r>
            <a:r>
              <a:rPr lang="ru-RU" sz="1800" dirty="0" smtClean="0">
                <a:solidFill>
                  <a:schemeClr val="bg1"/>
                </a:solidFill>
              </a:rPr>
              <a:t>городов, </a:t>
            </a:r>
            <a:r>
              <a:rPr lang="ru-RU" sz="1800" dirty="0" smtClean="0">
                <a:solidFill>
                  <a:srgbClr val="FF0000"/>
                </a:solidFill>
              </a:rPr>
              <a:t>71</a:t>
            </a:r>
            <a:r>
              <a:rPr lang="ru-RU" sz="1800" dirty="0" smtClean="0">
                <a:solidFill>
                  <a:schemeClr val="bg1"/>
                </a:solidFill>
              </a:rPr>
              <a:t>район, население –              </a:t>
            </a:r>
            <a:r>
              <a:rPr lang="ru-RU" sz="1800" dirty="0" smtClean="0">
                <a:solidFill>
                  <a:srgbClr val="FF0000"/>
                </a:solidFill>
              </a:rPr>
              <a:t>2 млн.993 тыс</a:t>
            </a:r>
            <a:r>
              <a:rPr lang="ru-RU" sz="1800" dirty="0" smtClean="0">
                <a:solidFill>
                  <a:schemeClr val="bg1"/>
                </a:solidFill>
              </a:rPr>
              <a:t>. чел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:\Кубань многонациональная\сканирование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7" y="1752600"/>
            <a:ext cx="5857916" cy="44196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teacher\Рабочий стол\s1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-171400"/>
            <a:ext cx="1107815" cy="1440160"/>
          </a:xfrm>
          <a:prstGeom prst="rect">
            <a:avLst/>
          </a:prstGeom>
          <a:noFill/>
        </p:spPr>
      </p:pic>
      <p:pic>
        <p:nvPicPr>
          <p:cNvPr id="10" name="Picture 5" descr="G:\подсолнух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116" y="2492896"/>
            <a:ext cx="3571875" cy="3810000"/>
          </a:xfrm>
          <a:prstGeom prst="rect">
            <a:avLst/>
          </a:prstGeom>
          <a:noFill/>
        </p:spPr>
      </p:pic>
      <p:pic>
        <p:nvPicPr>
          <p:cNvPr id="11" name="Picture 5" descr="G:\подсолнух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1106" y="1484784"/>
            <a:ext cx="3571875" cy="4818112"/>
          </a:xfrm>
          <a:prstGeom prst="rect">
            <a:avLst/>
          </a:prstGeom>
          <a:noFill/>
        </p:spPr>
      </p:pic>
      <p:pic>
        <p:nvPicPr>
          <p:cNvPr id="1034" name="Picture 10" descr="C:\Users\User\Desktop\Рисунок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41" y="2348880"/>
            <a:ext cx="3571875" cy="381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75" y="4258642"/>
            <a:ext cx="9636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02" y="4237860"/>
            <a:ext cx="110331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61" y="4841819"/>
            <a:ext cx="104298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28" y="4829998"/>
            <a:ext cx="10906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:\P104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35088">
            <a:off x="354988" y="4201818"/>
            <a:ext cx="2063470" cy="15476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115328" cy="785794"/>
          </a:xfrm>
          <a:solidFill>
            <a:srgbClr val="FFFF99"/>
          </a:solidFill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Работа с проектами.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58204" cy="505461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CCFFFF"/>
                </a:solidFill>
              </a:rPr>
              <a:t>Из предложенных предметов выбрать </a:t>
            </a:r>
            <a:r>
              <a:rPr lang="ru-RU" sz="2400" dirty="0" smtClean="0">
                <a:solidFill>
                  <a:srgbClr val="CCFFFF"/>
                </a:solidFill>
              </a:rPr>
              <a:t>те, </a:t>
            </a:r>
            <a:r>
              <a:rPr lang="ru-RU" sz="2400" dirty="0" smtClean="0">
                <a:solidFill>
                  <a:srgbClr val="CCFFFF"/>
                </a:solidFill>
              </a:rPr>
              <a:t>которые подходят к вашей теме.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99"/>
                </a:solidFill>
              </a:rPr>
              <a:t>Темы проектов: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		          1)Кубанская хата(интерьер);</a:t>
            </a:r>
          </a:p>
          <a:p>
            <a:pPr algn="just">
              <a:buNone/>
            </a:pPr>
            <a:endParaRPr lang="ru-RU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		          2)Одежда казаков;</a:t>
            </a:r>
          </a:p>
          <a:p>
            <a:pPr algn="just">
              <a:buNone/>
            </a:pPr>
            <a:endParaRPr lang="ru-RU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		          3)Дома,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подворья;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endParaRPr lang="ru-RU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			          4)Занятия и ремесла казаков.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H:\P100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9768">
            <a:off x="5609102" y="4820713"/>
            <a:ext cx="2157437" cy="1618078"/>
          </a:xfrm>
          <a:prstGeom prst="rect">
            <a:avLst/>
          </a:prstGeom>
          <a:noFill/>
        </p:spPr>
      </p:pic>
      <p:pic>
        <p:nvPicPr>
          <p:cNvPr id="1028" name="Picture 4" descr="H:\P104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929198"/>
            <a:ext cx="2285983" cy="1714488"/>
          </a:xfrm>
          <a:prstGeom prst="rect">
            <a:avLst/>
          </a:prstGeom>
          <a:noFill/>
        </p:spPr>
      </p:pic>
      <p:pic>
        <p:nvPicPr>
          <p:cNvPr id="1030" name="Picture 6" descr="H:\P1040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2571744"/>
            <a:ext cx="2095515" cy="1571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858148" cy="928694"/>
          </a:xfrm>
          <a:solidFill>
            <a:srgbClr val="FFFF99"/>
          </a:solidFill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Определите, где герб Кубани.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060848"/>
            <a:ext cx="280831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1" y="2060847"/>
            <a:ext cx="2808312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656" y="2060848"/>
            <a:ext cx="29168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412875"/>
            <a:ext cx="859155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err="1" smtClean="0">
                <a:solidFill>
                  <a:srgbClr val="CCFFFF"/>
                </a:solidFill>
              </a:rPr>
              <a:t>Синквейн</a:t>
            </a:r>
            <a:r>
              <a:rPr lang="ru-RU" sz="2000" dirty="0" smtClean="0">
                <a:solidFill>
                  <a:srgbClr val="CCFFFF"/>
                </a:solidFill>
              </a:rPr>
              <a:t> (от фр. Пять) – 5 строк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   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Существительное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ru-RU" sz="2400" i="1" dirty="0" smtClean="0">
                <a:solidFill>
                  <a:schemeClr val="bg1"/>
                </a:solidFill>
              </a:rPr>
              <a:t>(тема)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Прилагательное    Прилагательное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              </a:t>
            </a:r>
            <a:r>
              <a:rPr lang="ru-RU" sz="2400" i="1" dirty="0" smtClean="0">
                <a:solidFill>
                  <a:schemeClr val="bg1"/>
                </a:solidFill>
              </a:rPr>
              <a:t>(описание темы)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</a:t>
            </a:r>
            <a:r>
              <a:rPr lang="ru-RU" sz="2800" b="1" dirty="0" smtClean="0">
                <a:solidFill>
                  <a:srgbClr val="C00000"/>
                </a:solidFill>
              </a:rPr>
              <a:t>Глагол                 Глагол                    Глагол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          </a:t>
            </a:r>
            <a:r>
              <a:rPr lang="ru-RU" sz="2400" dirty="0" smtClean="0">
                <a:solidFill>
                  <a:schemeClr val="bg1"/>
                </a:solidFill>
              </a:rPr>
              <a:t>(описание действия)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Ф </a:t>
            </a:r>
            <a:r>
              <a:rPr lang="ru-RU" sz="2800" b="1" dirty="0" err="1" smtClean="0">
                <a:solidFill>
                  <a:srgbClr val="C00000"/>
                </a:solidFill>
              </a:rPr>
              <a:t>р</a:t>
            </a:r>
            <a:r>
              <a:rPr lang="ru-RU" sz="2800" b="1" dirty="0" smtClean="0">
                <a:solidFill>
                  <a:srgbClr val="C00000"/>
                </a:solidFill>
              </a:rPr>
              <a:t> а </a:t>
            </a:r>
            <a:r>
              <a:rPr lang="ru-RU" sz="2800" b="1" dirty="0" err="1" smtClean="0">
                <a:solidFill>
                  <a:srgbClr val="C00000"/>
                </a:solidFill>
              </a:rPr>
              <a:t>з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                             </a:t>
            </a:r>
            <a:r>
              <a:rPr lang="ru-RU" sz="2400" i="1" dirty="0" smtClean="0">
                <a:solidFill>
                  <a:schemeClr val="bg1"/>
                </a:solidFill>
              </a:rPr>
              <a:t>(отношение к теме)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            </a:t>
            </a:r>
            <a:r>
              <a:rPr lang="ru-RU" sz="2800" b="1" dirty="0" smtClean="0">
                <a:solidFill>
                  <a:srgbClr val="C00000"/>
                </a:solidFill>
              </a:rPr>
              <a:t>Существительное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        </a:t>
            </a:r>
            <a:r>
              <a:rPr lang="ru-RU" sz="2400" i="1" dirty="0" smtClean="0">
                <a:solidFill>
                  <a:schemeClr val="bg1"/>
                </a:solidFill>
              </a:rPr>
              <a:t>(синоним, определяющий суть темы)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/>
          </a:p>
        </p:txBody>
      </p:sp>
      <p:sp>
        <p:nvSpPr>
          <p:cNvPr id="1177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228600"/>
            <a:ext cx="8488363" cy="1112838"/>
          </a:xfrm>
          <a:solidFill>
            <a:srgbClr val="FFFF99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Синквейн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- «белый стих», требующий синтеза информации в кратких выражениях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85852" y="285728"/>
            <a:ext cx="6329378" cy="796908"/>
          </a:xfrm>
          <a:prstGeom prst="flowChartAlternateProcess">
            <a:avLst/>
          </a:prstGeom>
          <a:solidFill>
            <a:srgbClr val="FFFF99"/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Синквейн</a:t>
            </a:r>
            <a:endParaRPr lang="ru-RU" sz="3600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87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85720" y="2000240"/>
            <a:ext cx="8540750" cy="4038600"/>
          </a:xfrm>
          <a:prstGeom prst="flowChartAlternateProcess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                      </a:t>
            </a:r>
            <a:r>
              <a:rPr lang="ru-RU" sz="3600" b="1" i="1" dirty="0" smtClean="0">
                <a:solidFill>
                  <a:srgbClr val="FF0000"/>
                </a:solidFill>
              </a:rPr>
              <a:t>Кубань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            богатая           разнообразная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      растёт    строится  развивается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                  Малая родина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                       кормилица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1357298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(</a:t>
            </a:r>
            <a:r>
              <a:rPr lang="ru-RU" sz="2000" b="1" i="1" dirty="0" smtClean="0">
                <a:solidFill>
                  <a:schemeClr val="bg1"/>
                </a:solidFill>
              </a:rPr>
              <a:t>пример составления)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bg1"/>
                </a:solidFill>
              </a:rPr>
              <a:t>Задание 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>
                <a:solidFill>
                  <a:srgbClr val="FFFF00"/>
                </a:solidFill>
              </a:rPr>
              <a:t>«Географический биатлон»</a:t>
            </a: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14282" y="1071546"/>
            <a:ext cx="8501122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    </a:t>
            </a:r>
            <a:r>
              <a:rPr lang="ru-RU" sz="1800" b="1" dirty="0" smtClean="0">
                <a:solidFill>
                  <a:schemeClr val="bg1"/>
                </a:solidFill>
              </a:rPr>
              <a:t>На заданные буквы найдите как можно больше названий населённых пунктов нашего края по карте.</a:t>
            </a:r>
          </a:p>
        </p:txBody>
      </p:sp>
      <p:pic>
        <p:nvPicPr>
          <p:cNvPr id="13316" name="Picture 4" descr="krasnodar_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888184" cy="493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6929486" cy="1011222"/>
          </a:xfrm>
          <a:solidFill>
            <a:srgbClr val="FFFF99"/>
          </a:solidFill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Домашнее задание: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solidFill>
            <a:schemeClr val="accent1">
              <a:lumMod val="60000"/>
              <a:lumOff val="40000"/>
            </a:schemeClr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lnSpcReduction="10000"/>
          </a:bodyPr>
          <a:lstStyle/>
          <a:p>
            <a:r>
              <a:rPr lang="ru-RU" sz="2200" dirty="0" smtClean="0">
                <a:solidFill>
                  <a:srgbClr val="C00000"/>
                </a:solidFill>
              </a:rPr>
              <a:t>1</a:t>
            </a:r>
            <a:r>
              <a:rPr lang="ru-RU" sz="2200" b="1" i="1" dirty="0" smtClean="0">
                <a:solidFill>
                  <a:srgbClr val="C00000"/>
                </a:solidFill>
              </a:rPr>
              <a:t>.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</a:rPr>
              <a:t> Подготовить презентацию о МО Тихорецкий район.</a:t>
            </a:r>
          </a:p>
          <a:p>
            <a:r>
              <a:rPr lang="ru-RU" sz="2200" b="1" i="1" dirty="0" smtClean="0">
                <a:solidFill>
                  <a:srgbClr val="C00000"/>
                </a:solidFill>
              </a:rPr>
              <a:t>2. 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</a:rPr>
              <a:t>Определить по карте физико-географическое положение обозначенного муниципального образования.</a:t>
            </a:r>
          </a:p>
          <a:p>
            <a:r>
              <a:rPr lang="ru-RU" sz="2200" b="1" i="1" dirty="0" smtClean="0">
                <a:solidFill>
                  <a:srgbClr val="C00000"/>
                </a:solidFill>
              </a:rPr>
              <a:t>3. 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</a:rPr>
              <a:t>Подписать на карте муниципальные образования, граничащие с </a:t>
            </a:r>
            <a:r>
              <a:rPr lang="ru-RU" sz="2200" b="1" i="1" dirty="0" err="1" smtClean="0">
                <a:solidFill>
                  <a:schemeClr val="accent6">
                    <a:lumMod val="75000"/>
                  </a:schemeClr>
                </a:solidFill>
              </a:rPr>
              <a:t>Тихорецким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</a:rPr>
              <a:t>  районом.</a:t>
            </a: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ru-RU" sz="2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5843" name="Picture 3" descr="C:\Documents and Settings\Admin\Рабочий стол\320px-Krasnodar_krai_Pavlovskii_rayon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000372"/>
            <a:ext cx="3786214" cy="3071814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5844" name="Picture 4" descr="C:\Documents and Settings\Admin\Рабочий стол\100px-Coat_of_Pavlovskii_ray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785926"/>
            <a:ext cx="952500" cy="1085850"/>
          </a:xfrm>
          <a:prstGeom prst="rect">
            <a:avLst/>
          </a:prstGeom>
          <a:noFill/>
        </p:spPr>
      </p:pic>
      <p:pic>
        <p:nvPicPr>
          <p:cNvPr id="3074" name="Picture 2" descr="G:\кубань\44895729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462068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Из предложенного определите флаг краснодарского края.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643182"/>
            <a:ext cx="2739548" cy="257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SUS\Desktop\500px-Flag_of_Leningrad_Oblast.svg_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643182"/>
            <a:ext cx="2714644" cy="249115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643182"/>
            <a:ext cx="2786050" cy="259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teacher\Рабочий стол\КУБАНОВЕДЕНИЕ\картинки кубани\grano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73945" y="0"/>
            <a:ext cx="91863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643734" cy="939784"/>
          </a:xfrm>
          <a:solidFill>
            <a:srgbClr val="FFFF99"/>
          </a:solidFill>
          <a:effectLst>
            <a:softEdge rad="127000"/>
          </a:effectLst>
        </p:spPr>
        <p:txBody>
          <a:bodyPr/>
          <a:lstStyle/>
          <a:p>
            <a:r>
              <a:rPr lang="ru-RU" dirty="0" smtClean="0"/>
              <a:t>Угадайте гимн Кубани.</a:t>
            </a:r>
            <a:endParaRPr lang="ru-RU" dirty="0"/>
          </a:p>
        </p:txBody>
      </p:sp>
      <p:pic>
        <p:nvPicPr>
          <p:cNvPr id="10" name="anthem_2001_russ_instr_off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teacher\Рабочий стол\КУБАНОВЕДЕНИЕ\картинки кубани\grano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73945" y="0"/>
            <a:ext cx="91863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28728" y="274638"/>
            <a:ext cx="6643734" cy="93978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Угадайте гимн Кубани.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gymn_kubani_brainmusic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teacher\Рабочий стол\КУБАНОВЕДЕНИЕ\картинки кубани\grano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73945" y="0"/>
            <a:ext cx="91863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28728" y="274638"/>
            <a:ext cx="6643734" cy="93978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Угадайте гимн Кубани.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MJ-Gimn_molodeji_Kubani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Мои рисунки\рамки и картинки\20e4077937a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0988"/>
            <a:ext cx="8643997" cy="629602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571480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7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99"/>
                </a:solidFill>
                <a:latin typeface="Monotype Corsiva" pitchFamily="66" charset="0"/>
                <a:cs typeface="Aharoni" pitchFamily="2" charset="-79"/>
              </a:rPr>
              <a:t>«Познай </a:t>
            </a:r>
          </a:p>
          <a:p>
            <a:pPr algn="ctr">
              <a:buNone/>
            </a:pPr>
            <a:r>
              <a:rPr lang="ru-RU" sz="7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99"/>
                </a:solidFill>
                <a:latin typeface="Monotype Corsiva" pitchFamily="66" charset="0"/>
                <a:cs typeface="Aharoni" pitchFamily="2" charset="-79"/>
              </a:rPr>
              <a:t>самого себя» </a:t>
            </a:r>
            <a:endParaRPr lang="ru-RU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FF99"/>
              </a:solidFill>
              <a:latin typeface="Monotype Corsiva" pitchFamily="66" charset="0"/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928694"/>
          </a:xfrm>
          <a:solidFill>
            <a:srgbClr val="FFFF99"/>
          </a:solidFill>
        </p:spPr>
        <p:txBody>
          <a:bodyPr/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С чем ассоциируются у вас </a:t>
            </a:r>
            <a:r>
              <a:rPr lang="ru-RU" sz="3200" smtClean="0">
                <a:solidFill>
                  <a:schemeClr val="accent2">
                    <a:lumMod val="50000"/>
                  </a:schemeClr>
                </a:solidFill>
              </a:rPr>
              <a:t>эти картины?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672408" cy="27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4214818"/>
            <a:ext cx="280831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Олег Булгаков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592" y="1571612"/>
            <a:ext cx="3672408" cy="268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759624" y="4214818"/>
            <a:ext cx="338437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Анатолий Бруно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539613"/>
            <a:ext cx="3531256" cy="231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5214942" y="6500810"/>
            <a:ext cx="2214578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Воржев Сергей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G:\кубань\52467435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000372"/>
            <a:ext cx="2437822" cy="15001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556</Words>
  <Application>Microsoft Office PowerPoint</Application>
  <PresentationFormat>Экран (4:3)</PresentationFormat>
  <Paragraphs>136</Paragraphs>
  <Slides>33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Оформление по умолчанию</vt:lpstr>
      <vt:lpstr>Слайд 1</vt:lpstr>
      <vt:lpstr>Слайд 2</vt:lpstr>
      <vt:lpstr>Определите, где герб Кубани.</vt:lpstr>
      <vt:lpstr>Из предложенного определите флаг краснодарского края.</vt:lpstr>
      <vt:lpstr>Угадайте гимн Кубани.</vt:lpstr>
      <vt:lpstr>Слайд 6</vt:lpstr>
      <vt:lpstr>Слайд 7</vt:lpstr>
      <vt:lpstr>Слайд 8</vt:lpstr>
      <vt:lpstr>С чем ассоциируются у вас эти картины?</vt:lpstr>
      <vt:lpstr>Кубань – житница России</vt:lpstr>
      <vt:lpstr>Тема: Навстречу 75-летию  Краснодарского края</vt:lpstr>
      <vt:lpstr> Задачи урока: </vt:lpstr>
      <vt:lpstr> Древность земли кубанской. </vt:lpstr>
      <vt:lpstr>Слайд 14</vt:lpstr>
      <vt:lpstr>Какую страну символизируют рисунки?</vt:lpstr>
      <vt:lpstr>Греция</vt:lpstr>
      <vt:lpstr>Слайд 17</vt:lpstr>
      <vt:lpstr>Слайд 18</vt:lpstr>
      <vt:lpstr>Слайд 19</vt:lpstr>
      <vt:lpstr>Слайд 20</vt:lpstr>
      <vt:lpstr>Что здесь изображено?</vt:lpstr>
      <vt:lpstr>Текст дарственной грамоты: </vt:lpstr>
      <vt:lpstr>История образования Краснодарского края</vt:lpstr>
      <vt:lpstr>Образование Кубанской области</vt:lpstr>
      <vt:lpstr>Преобразования 20-30-х годов ХХ века</vt:lpstr>
      <vt:lpstr> Образование Краснодарского края </vt:lpstr>
      <vt:lpstr>Образование Краснодарского края</vt:lpstr>
      <vt:lpstr>Слайд 28</vt:lpstr>
      <vt:lpstr>Работа с проектами.</vt:lpstr>
      <vt:lpstr>Синквейн- «белый стих», требующий синтеза информации в кратких выражениях.</vt:lpstr>
      <vt:lpstr>Синквейн</vt:lpstr>
      <vt:lpstr>Задание  «Географический биатлон»</vt:lpstr>
      <vt:lpstr>Домашнее задание: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Мифология</dc:title>
  <dc:creator>Admin</dc:creator>
  <cp:lastModifiedBy>Ученик</cp:lastModifiedBy>
  <cp:revision>292</cp:revision>
  <dcterms:created xsi:type="dcterms:W3CDTF">2009-03-24T20:05:06Z</dcterms:created>
  <dcterms:modified xsi:type="dcterms:W3CDTF">2012-04-24T05:53:39Z</dcterms:modified>
</cp:coreProperties>
</file>