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3" r:id="rId5"/>
    <p:sldId id="259" r:id="rId6"/>
    <p:sldId id="261" r:id="rId7"/>
    <p:sldId id="262" r:id="rId8"/>
    <p:sldId id="264" r:id="rId9"/>
    <p:sldId id="265"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146"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8AD9047-F8B3-4CB4-A713-DC2C3602C9C2}" type="datetimeFigureOut">
              <a:rPr lang="ru-RU" smtClean="0"/>
              <a:pPr/>
              <a:t>08.04.2012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01C3683-FF4C-4E4E-9CDD-BB6858570A51}"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8AD9047-F8B3-4CB4-A713-DC2C3602C9C2}" type="datetimeFigureOut">
              <a:rPr lang="ru-RU" smtClean="0"/>
              <a:pPr/>
              <a:t>08.04.2012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01C3683-FF4C-4E4E-9CDD-BB6858570A51}"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8AD9047-F8B3-4CB4-A713-DC2C3602C9C2}" type="datetimeFigureOut">
              <a:rPr lang="ru-RU" smtClean="0"/>
              <a:pPr/>
              <a:t>08.04.2012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01C3683-FF4C-4E4E-9CDD-BB6858570A51}"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8AD9047-F8B3-4CB4-A713-DC2C3602C9C2}" type="datetimeFigureOut">
              <a:rPr lang="ru-RU" smtClean="0"/>
              <a:pPr/>
              <a:t>08.04.2012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01C3683-FF4C-4E4E-9CDD-BB6858570A51}"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8AD9047-F8B3-4CB4-A713-DC2C3602C9C2}" type="datetimeFigureOut">
              <a:rPr lang="ru-RU" smtClean="0"/>
              <a:pPr/>
              <a:t>08.04.2012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01C3683-FF4C-4E4E-9CDD-BB6858570A51}"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8AD9047-F8B3-4CB4-A713-DC2C3602C9C2}" type="datetimeFigureOut">
              <a:rPr lang="ru-RU" smtClean="0"/>
              <a:pPr/>
              <a:t>08.04.2012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01C3683-FF4C-4E4E-9CDD-BB6858570A51}"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8AD9047-F8B3-4CB4-A713-DC2C3602C9C2}" type="datetimeFigureOut">
              <a:rPr lang="ru-RU" smtClean="0"/>
              <a:pPr/>
              <a:t>08.04.2012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01C3683-FF4C-4E4E-9CDD-BB6858570A51}"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8AD9047-F8B3-4CB4-A713-DC2C3602C9C2}" type="datetimeFigureOut">
              <a:rPr lang="ru-RU" smtClean="0"/>
              <a:pPr/>
              <a:t>08.04.2012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01C3683-FF4C-4E4E-9CDD-BB6858570A51}"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8AD9047-F8B3-4CB4-A713-DC2C3602C9C2}" type="datetimeFigureOut">
              <a:rPr lang="ru-RU" smtClean="0"/>
              <a:pPr/>
              <a:t>08.04.2012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01C3683-FF4C-4E4E-9CDD-BB6858570A51}"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8AD9047-F8B3-4CB4-A713-DC2C3602C9C2}" type="datetimeFigureOut">
              <a:rPr lang="ru-RU" smtClean="0"/>
              <a:pPr/>
              <a:t>08.04.2012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01C3683-FF4C-4E4E-9CDD-BB6858570A51}"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8AD9047-F8B3-4CB4-A713-DC2C3602C9C2}" type="datetimeFigureOut">
              <a:rPr lang="ru-RU" smtClean="0"/>
              <a:pPr/>
              <a:t>08.04.2012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01C3683-FF4C-4E4E-9CDD-BB6858570A51}"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blip>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AD9047-F8B3-4CB4-A713-DC2C3602C9C2}" type="datetimeFigureOut">
              <a:rPr lang="ru-RU" smtClean="0"/>
              <a:pPr/>
              <a:t>08.04.2012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1C3683-FF4C-4E4E-9CDD-BB6858570A51}"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Презентация</a:t>
            </a:r>
            <a:endParaRPr lang="ru-RU" dirty="0"/>
          </a:p>
        </p:txBody>
      </p:sp>
      <p:sp>
        <p:nvSpPr>
          <p:cNvPr id="3" name="Подзаголовок 2"/>
          <p:cNvSpPr>
            <a:spLocks noGrp="1"/>
          </p:cNvSpPr>
          <p:nvPr>
            <p:ph type="subTitle" idx="1"/>
          </p:nvPr>
        </p:nvSpPr>
        <p:spPr/>
        <p:txBody>
          <a:bodyPr>
            <a:normAutofit fontScale="85000" lnSpcReduction="20000"/>
          </a:bodyPr>
          <a:lstStyle/>
          <a:p>
            <a:r>
              <a:rPr lang="ru-RU" dirty="0" smtClean="0">
                <a:solidFill>
                  <a:schemeClr val="tx1"/>
                </a:solidFill>
              </a:rPr>
              <a:t>Ученика 6 «В» класса</a:t>
            </a:r>
          </a:p>
          <a:p>
            <a:r>
              <a:rPr lang="ru-RU" dirty="0" smtClean="0">
                <a:solidFill>
                  <a:schemeClr val="tx1"/>
                </a:solidFill>
              </a:rPr>
              <a:t>МАОУ Гимназии № 6</a:t>
            </a:r>
          </a:p>
          <a:p>
            <a:r>
              <a:rPr lang="ru-RU" dirty="0" smtClean="0">
                <a:solidFill>
                  <a:schemeClr val="tx1"/>
                </a:solidFill>
              </a:rPr>
              <a:t>г.Тихорецка</a:t>
            </a:r>
          </a:p>
          <a:p>
            <a:r>
              <a:rPr lang="ru-RU" dirty="0" err="1" smtClean="0">
                <a:solidFill>
                  <a:schemeClr val="tx1"/>
                </a:solidFill>
              </a:rPr>
              <a:t>Болтава</a:t>
            </a:r>
            <a:r>
              <a:rPr lang="ru-RU" dirty="0" smtClean="0">
                <a:solidFill>
                  <a:schemeClr val="tx1"/>
                </a:solidFill>
              </a:rPr>
              <a:t> Ильи</a:t>
            </a:r>
            <a:endParaRPr lang="ru-RU" dirty="0">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История Кубани</a:t>
            </a:r>
            <a:endParaRPr lang="ru-RU" dirty="0"/>
          </a:p>
        </p:txBody>
      </p:sp>
      <p:sp>
        <p:nvSpPr>
          <p:cNvPr id="3" name="Содержимое 2"/>
          <p:cNvSpPr>
            <a:spLocks noGrp="1"/>
          </p:cNvSpPr>
          <p:nvPr>
            <p:ph idx="1"/>
          </p:nvPr>
        </p:nvSpPr>
        <p:spPr/>
        <p:txBody>
          <a:bodyPr>
            <a:normAutofit fontScale="77500" lnSpcReduction="20000"/>
          </a:bodyPr>
          <a:lstStyle/>
          <a:p>
            <a:pPr algn="just"/>
            <a:r>
              <a:rPr lang="ru-RU" dirty="0"/>
              <a:t> Земля кубанская - древняя земля Благоприятные природные условия и мягкий климат способствовали тому, что здесь очень рано появились первые поселения человека Открытые на территории края стоянки древних людей позволяют проследить практически все археологические эпохи. Древняя Кубань имеет очень бурную историю: какие только племена и народы не ступали на эту землю - основывали свои города-колонии древние греки, вторгались полчища гуннов, хазар, печенегов, половцев и монголо-татар. Были и колонии итальянских купцов, поддерживающих тесные связи с адыгейскими племенами. Позже турки смогли распространить на Кубань свое влияние.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sp>
        <p:nvSpPr>
          <p:cNvPr id="5" name="Содержимое 4"/>
          <p:cNvSpPr>
            <a:spLocks noGrp="1"/>
          </p:cNvSpPr>
          <p:nvPr>
            <p:ph idx="1"/>
          </p:nvPr>
        </p:nvSpPr>
        <p:spPr>
          <a:xfrm>
            <a:off x="5643570" y="273050"/>
            <a:ext cx="3043230" cy="5853113"/>
          </a:xfrm>
        </p:spPr>
        <p:txBody>
          <a:bodyPr>
            <a:normAutofit fontScale="70000" lnSpcReduction="20000"/>
          </a:bodyPr>
          <a:lstStyle/>
          <a:p>
            <a:pPr algn="just"/>
            <a:r>
              <a:rPr lang="ru-RU" dirty="0"/>
              <a:t> 13 сентября 1937 года Азово-Черноморский край разделен на Ростовскую область и Краснодарский край с территорией 85 тыс. квадратных километров, включая Адыгейскую автономную область. В 1991 году Адыгейская автономная область вышла из состава края и была преобразована в Республику Адыгея.</a:t>
            </a:r>
          </a:p>
        </p:txBody>
      </p:sp>
      <p:sp>
        <p:nvSpPr>
          <p:cNvPr id="6" name="Текст 5"/>
          <p:cNvSpPr>
            <a:spLocks noGrp="1"/>
          </p:cNvSpPr>
          <p:nvPr>
            <p:ph type="body" sz="half" idx="2"/>
          </p:nvPr>
        </p:nvSpPr>
        <p:spPr/>
        <p:txBody>
          <a:bodyPr/>
          <a:lstStyle/>
          <a:p>
            <a:endParaRPr lang="ru-RU" dirty="0"/>
          </a:p>
        </p:txBody>
      </p:sp>
      <p:pic>
        <p:nvPicPr>
          <p:cNvPr id="1026" name="Picture 2"/>
          <p:cNvPicPr>
            <a:picLocks noChangeAspect="1" noChangeArrowheads="1"/>
          </p:cNvPicPr>
          <p:nvPr/>
        </p:nvPicPr>
        <p:blipFill>
          <a:blip r:embed="rId2" cstate="email"/>
          <a:srcRect/>
          <a:stretch>
            <a:fillRect/>
          </a:stretch>
        </p:blipFill>
        <p:spPr bwMode="auto">
          <a:xfrm>
            <a:off x="357158" y="857232"/>
            <a:ext cx="5429250" cy="4786346"/>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Символика Краснодарского края: герб, флаг </a:t>
            </a:r>
            <a:br>
              <a:rPr lang="ru-RU" dirty="0"/>
            </a:br>
            <a:endParaRPr lang="ru-RU" dirty="0"/>
          </a:p>
        </p:txBody>
      </p:sp>
      <p:sp>
        <p:nvSpPr>
          <p:cNvPr id="4" name="Текст 3"/>
          <p:cNvSpPr>
            <a:spLocks noGrp="1"/>
          </p:cNvSpPr>
          <p:nvPr>
            <p:ph type="body" sz="half" idx="2"/>
          </p:nvPr>
        </p:nvSpPr>
        <p:spPr/>
        <p:txBody>
          <a:bodyPr/>
          <a:lstStyle/>
          <a:p>
            <a:endParaRPr lang="ru-RU" dirty="0"/>
          </a:p>
        </p:txBody>
      </p:sp>
      <p:pic>
        <p:nvPicPr>
          <p:cNvPr id="3074" name="Picture 2"/>
          <p:cNvPicPr>
            <a:picLocks noGrp="1" noChangeAspect="1" noChangeArrowheads="1"/>
          </p:cNvPicPr>
          <p:nvPr>
            <p:ph idx="1"/>
          </p:nvPr>
        </p:nvPicPr>
        <p:blipFill>
          <a:blip r:embed="rId2" cstate="email"/>
          <a:srcRect/>
          <a:stretch>
            <a:fillRect/>
          </a:stretch>
        </p:blipFill>
        <p:spPr bwMode="auto">
          <a:xfrm>
            <a:off x="3714744" y="214290"/>
            <a:ext cx="5111750" cy="3405704"/>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cstate="email"/>
          <a:srcRect/>
          <a:stretch>
            <a:fillRect/>
          </a:stretch>
        </p:blipFill>
        <p:spPr bwMode="auto">
          <a:xfrm>
            <a:off x="428596" y="1428736"/>
            <a:ext cx="3128963" cy="4714908"/>
          </a:xfrm>
          <a:prstGeom prst="rect">
            <a:avLst/>
          </a:prstGeom>
          <a:noFill/>
          <a:ln w="9525">
            <a:noFill/>
            <a:miter lim="800000"/>
            <a:headEnd/>
            <a:tailEnd/>
          </a:ln>
          <a:effectLst/>
        </p:spPr>
      </p:pic>
      <p:sp>
        <p:nvSpPr>
          <p:cNvPr id="7" name="Прямоугольник 6"/>
          <p:cNvSpPr/>
          <p:nvPr/>
        </p:nvSpPr>
        <p:spPr>
          <a:xfrm>
            <a:off x="3786182" y="3786190"/>
            <a:ext cx="4572000" cy="2862322"/>
          </a:xfrm>
          <a:prstGeom prst="rect">
            <a:avLst/>
          </a:prstGeom>
        </p:spPr>
        <p:txBody>
          <a:bodyPr>
            <a:spAutoFit/>
          </a:bodyPr>
          <a:lstStyle/>
          <a:p>
            <a:pPr algn="just"/>
            <a:r>
              <a:rPr lang="ru-RU" dirty="0"/>
              <a:t>По сторонам за щитом накрест положены четыре лазоревых знамени с золотым изображением коронованных вензелей императрицы Екатерины </a:t>
            </a:r>
            <a:r>
              <a:rPr lang="en-US" dirty="0"/>
              <a:t>II</a:t>
            </a:r>
            <a:r>
              <a:rPr lang="ru-RU" dirty="0"/>
              <a:t> и императоров Павла </a:t>
            </a:r>
            <a:r>
              <a:rPr lang="en-US" dirty="0"/>
              <a:t>I</a:t>
            </a:r>
            <a:r>
              <a:rPr lang="ru-RU" dirty="0"/>
              <a:t>, Александра </a:t>
            </a:r>
            <a:r>
              <a:rPr lang="en-US" dirty="0"/>
              <a:t>I</a:t>
            </a:r>
            <a:r>
              <a:rPr lang="ru-RU" dirty="0"/>
              <a:t> и Николая </a:t>
            </a:r>
            <a:r>
              <a:rPr lang="en-US" dirty="0"/>
              <a:t>I</a:t>
            </a:r>
            <a:r>
              <a:rPr lang="ru-RU" dirty="0"/>
              <a:t>, окруженных такими же дубово-лавровыми венками. Древки штандарта и знамен лазоревые, </a:t>
            </a:r>
            <a:r>
              <a:rPr lang="ru-RU" dirty="0" err="1"/>
              <a:t>навершия</a:t>
            </a:r>
            <a:r>
              <a:rPr lang="ru-RU" dirty="0"/>
              <a:t>, кисти на шнурах и бахрома штандарта, знамен и подтоки </a:t>
            </a:r>
            <a:r>
              <a:rPr lang="ru-RU" dirty="0" smtClean="0"/>
              <a:t>золотые. </a:t>
            </a: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Водные и лесные ресурсы Краснодарского края</a:t>
            </a:r>
            <a:br>
              <a:rPr lang="ru-RU" dirty="0"/>
            </a:br>
            <a:endParaRPr lang="ru-RU" dirty="0"/>
          </a:p>
        </p:txBody>
      </p:sp>
      <p:sp>
        <p:nvSpPr>
          <p:cNvPr id="4" name="Текст 3"/>
          <p:cNvSpPr>
            <a:spLocks noGrp="1"/>
          </p:cNvSpPr>
          <p:nvPr>
            <p:ph type="body" sz="half" idx="2"/>
          </p:nvPr>
        </p:nvSpPr>
        <p:spPr/>
        <p:txBody>
          <a:bodyPr/>
          <a:lstStyle/>
          <a:p>
            <a:endParaRPr lang="ru-RU" dirty="0"/>
          </a:p>
        </p:txBody>
      </p:sp>
      <p:pic>
        <p:nvPicPr>
          <p:cNvPr id="2050" name="Picture 2"/>
          <p:cNvPicPr>
            <a:picLocks noChangeAspect="1" noChangeArrowheads="1"/>
          </p:cNvPicPr>
          <p:nvPr/>
        </p:nvPicPr>
        <p:blipFill>
          <a:blip r:embed="rId2" cstate="email"/>
          <a:srcRect/>
          <a:stretch>
            <a:fillRect/>
          </a:stretch>
        </p:blipFill>
        <p:spPr bwMode="auto">
          <a:xfrm>
            <a:off x="428596" y="1428736"/>
            <a:ext cx="3143272" cy="4643470"/>
          </a:xfrm>
          <a:prstGeom prst="rect">
            <a:avLst/>
          </a:prstGeom>
          <a:noFill/>
          <a:ln w="9525">
            <a:noFill/>
            <a:miter lim="800000"/>
            <a:headEnd/>
            <a:tailEnd/>
          </a:ln>
          <a:effectLst/>
        </p:spPr>
      </p:pic>
      <p:sp>
        <p:nvSpPr>
          <p:cNvPr id="7" name="Содержимое 6"/>
          <p:cNvSpPr>
            <a:spLocks noGrp="1"/>
          </p:cNvSpPr>
          <p:nvPr>
            <p:ph idx="1"/>
          </p:nvPr>
        </p:nvSpPr>
        <p:spPr/>
        <p:txBody>
          <a:bodyPr>
            <a:normAutofit fontScale="85000" lnSpcReduction="10000"/>
          </a:bodyPr>
          <a:lstStyle/>
          <a:p>
            <a:pPr algn="just"/>
            <a:r>
              <a:rPr lang="ru-RU" dirty="0"/>
              <a:t>Разделяя весь край почти пополам, с востока на запад протекает река Кубань, берущая свое начало за пределами Краснодарского края - на северо-западном склоне Эльбруса. На своем пути до Азовского моря (907 км) река пересекает альпийские луга, горные леса, степные просторы равнин и плавнево-болотистые низины и включает в свой бассейн 13569 рек общей длиной 38325 км </a:t>
            </a:r>
          </a:p>
          <a:p>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Климатические и рекреационные ресурсы Краснодарского края</a:t>
            </a:r>
          </a:p>
        </p:txBody>
      </p:sp>
      <p:sp>
        <p:nvSpPr>
          <p:cNvPr id="3" name="Содержимое 2"/>
          <p:cNvSpPr>
            <a:spLocks noGrp="1"/>
          </p:cNvSpPr>
          <p:nvPr>
            <p:ph idx="1"/>
          </p:nvPr>
        </p:nvSpPr>
        <p:spPr/>
        <p:txBody>
          <a:bodyPr/>
          <a:lstStyle/>
          <a:p>
            <a:r>
              <a:rPr lang="ru-RU" sz="2000" dirty="0"/>
              <a:t>Современная система особо охраняемых природных территорий в крае включает в себя 1 заповедник, 1 природный национальный парк, 11 заказников и более 300 памятников природы. </a:t>
            </a:r>
          </a:p>
          <a:p>
            <a:endParaRPr lang="ru-RU" dirty="0"/>
          </a:p>
        </p:txBody>
      </p:sp>
      <p:sp>
        <p:nvSpPr>
          <p:cNvPr id="4" name="Текст 3"/>
          <p:cNvSpPr>
            <a:spLocks noGrp="1"/>
          </p:cNvSpPr>
          <p:nvPr>
            <p:ph type="body" sz="half" idx="2"/>
          </p:nvPr>
        </p:nvSpPr>
        <p:spPr/>
        <p:txBody>
          <a:bodyPr/>
          <a:lstStyle/>
          <a:p>
            <a:endParaRPr lang="ru-RU" dirty="0"/>
          </a:p>
        </p:txBody>
      </p:sp>
      <p:pic>
        <p:nvPicPr>
          <p:cNvPr id="4098" name="Picture 2"/>
          <p:cNvPicPr>
            <a:picLocks noChangeAspect="1" noChangeArrowheads="1"/>
          </p:cNvPicPr>
          <p:nvPr/>
        </p:nvPicPr>
        <p:blipFill>
          <a:blip r:embed="rId2" cstate="email"/>
          <a:srcRect/>
          <a:stretch>
            <a:fillRect/>
          </a:stretch>
        </p:blipFill>
        <p:spPr bwMode="auto">
          <a:xfrm>
            <a:off x="3786182" y="2000240"/>
            <a:ext cx="5143496" cy="4276725"/>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cstate="email"/>
          <a:srcRect/>
          <a:stretch>
            <a:fillRect/>
          </a:stretch>
        </p:blipFill>
        <p:spPr bwMode="auto">
          <a:xfrm>
            <a:off x="500034" y="1357298"/>
            <a:ext cx="3071834" cy="500062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Структура народного хозяйства Краснодарского края</a:t>
            </a:r>
            <a:br>
              <a:rPr lang="ru-RU" dirty="0"/>
            </a:br>
            <a:endParaRPr lang="ru-RU" dirty="0"/>
          </a:p>
        </p:txBody>
      </p:sp>
      <p:sp>
        <p:nvSpPr>
          <p:cNvPr id="3" name="Содержимое 2"/>
          <p:cNvSpPr>
            <a:spLocks noGrp="1"/>
          </p:cNvSpPr>
          <p:nvPr>
            <p:ph idx="1"/>
          </p:nvPr>
        </p:nvSpPr>
        <p:spPr>
          <a:xfrm>
            <a:off x="4857752" y="857232"/>
            <a:ext cx="3829048" cy="5715040"/>
          </a:xfrm>
        </p:spPr>
        <p:txBody>
          <a:bodyPr>
            <a:normAutofit fontScale="70000" lnSpcReduction="20000"/>
          </a:bodyPr>
          <a:lstStyle/>
          <a:p>
            <a:r>
              <a:rPr lang="ru-RU" dirty="0"/>
              <a:t>Главные железнодорожные магистрали Ростов-на-Дону - Баку, Волгоград - Новороссийск, Армавир - Туапсе - Адлер, Краснодар - Ставрополь. Хорошо развита сеть автомобильных дорог, имеются морские порты (Новороссийск, Туапсе, Сочи), развито судоходство по р. Кубани. Столица края связана авиалиниями со многими крупными городами России, а аэропорт Адлер имеет международное значение </a:t>
            </a:r>
          </a:p>
          <a:p>
            <a:endParaRPr lang="ru-RU" dirty="0"/>
          </a:p>
        </p:txBody>
      </p:sp>
      <p:sp>
        <p:nvSpPr>
          <p:cNvPr id="4" name="Текст 3"/>
          <p:cNvSpPr>
            <a:spLocks noGrp="1"/>
          </p:cNvSpPr>
          <p:nvPr>
            <p:ph type="body" sz="half" idx="2"/>
          </p:nvPr>
        </p:nvSpPr>
        <p:spPr/>
        <p:txBody>
          <a:bodyPr/>
          <a:lstStyle/>
          <a:p>
            <a:endParaRPr lang="ru-RU" dirty="0"/>
          </a:p>
        </p:txBody>
      </p:sp>
      <p:pic>
        <p:nvPicPr>
          <p:cNvPr id="5122" name="Picture 2"/>
          <p:cNvPicPr>
            <a:picLocks noChangeAspect="1" noChangeArrowheads="1"/>
          </p:cNvPicPr>
          <p:nvPr/>
        </p:nvPicPr>
        <p:blipFill>
          <a:blip r:embed="rId2" cstate="email"/>
          <a:srcRect/>
          <a:stretch>
            <a:fillRect/>
          </a:stretch>
        </p:blipFill>
        <p:spPr bwMode="auto">
          <a:xfrm>
            <a:off x="428596" y="1214422"/>
            <a:ext cx="4071966" cy="535785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Минеральные и земельные ресурсы Краснодарского края</a:t>
            </a:r>
            <a:br>
              <a:rPr lang="ru-RU" dirty="0" smtClean="0"/>
            </a:br>
            <a:endParaRPr lang="ru-RU" dirty="0"/>
          </a:p>
        </p:txBody>
      </p:sp>
      <p:sp>
        <p:nvSpPr>
          <p:cNvPr id="4" name="Текст 3"/>
          <p:cNvSpPr>
            <a:spLocks noGrp="1"/>
          </p:cNvSpPr>
          <p:nvPr>
            <p:ph type="body" sz="half" idx="2"/>
          </p:nvPr>
        </p:nvSpPr>
        <p:spPr/>
        <p:txBody>
          <a:bodyPr/>
          <a:lstStyle/>
          <a:p>
            <a:r>
              <a:rPr lang="ru-RU" sz="2000" dirty="0" smtClean="0"/>
              <a:t>Общая площадь земель в крае составляет 7546,6 тыс. га. Распределение земельного фонда по угодьям (тыс. га): сельскохозяйственные угодья, всего - 4724,5; земли под поверхностными водами - 388,5; болота - 183,8; земли под лесами и древесно-кустарниковой растительностью - 1703,1; другие угодья - 548,6. </a:t>
            </a:r>
          </a:p>
          <a:p>
            <a:endParaRPr lang="ru-RU" dirty="0"/>
          </a:p>
        </p:txBody>
      </p:sp>
      <p:pic>
        <p:nvPicPr>
          <p:cNvPr id="1026" name="Picture 2"/>
          <p:cNvPicPr>
            <a:picLocks noGrp="1" noChangeAspect="1" noChangeArrowheads="1"/>
          </p:cNvPicPr>
          <p:nvPr>
            <p:ph idx="1"/>
          </p:nvPr>
        </p:nvPicPr>
        <p:blipFill>
          <a:blip r:embed="rId2" cstate="email"/>
          <a:srcRect/>
          <a:stretch>
            <a:fillRect/>
          </a:stretch>
        </p:blipFill>
        <p:spPr bwMode="auto">
          <a:xfrm>
            <a:off x="3643306" y="1357298"/>
            <a:ext cx="4971429" cy="4847165"/>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Флора и фауна Краснодарского края</a:t>
            </a:r>
            <a:br>
              <a:rPr lang="ru-RU" dirty="0" smtClean="0"/>
            </a:br>
            <a:endParaRPr lang="ru-RU" dirty="0"/>
          </a:p>
        </p:txBody>
      </p:sp>
      <p:sp>
        <p:nvSpPr>
          <p:cNvPr id="4" name="Текст 3"/>
          <p:cNvSpPr>
            <a:spLocks noGrp="1"/>
          </p:cNvSpPr>
          <p:nvPr>
            <p:ph type="body" sz="half" idx="2"/>
          </p:nvPr>
        </p:nvSpPr>
        <p:spPr/>
        <p:txBody>
          <a:bodyPr>
            <a:normAutofit/>
          </a:bodyPr>
          <a:lstStyle/>
          <a:p>
            <a:r>
              <a:rPr lang="ru-RU" sz="2000" dirty="0" smtClean="0"/>
              <a:t>Край богат разнообразными водными объектами, ценными в </a:t>
            </a:r>
            <a:r>
              <a:rPr lang="ru-RU" sz="2000" dirty="0" err="1" smtClean="0"/>
              <a:t>рыбохозяйственном</a:t>
            </a:r>
            <a:r>
              <a:rPr lang="ru-RU" sz="2000" dirty="0" smtClean="0"/>
              <a:t> отношении. К ним относятся более 500 рек общей протяженностью около 14 тыс. км, 6 водохранилищ площадью 59,1 тыс. га. С северо-запада Краснодарский край омывают воды Азовского и с юго-запада - Черного морей. </a:t>
            </a:r>
          </a:p>
          <a:p>
            <a:endParaRPr lang="ru-RU" sz="2000" dirty="0"/>
          </a:p>
        </p:txBody>
      </p:sp>
      <p:pic>
        <p:nvPicPr>
          <p:cNvPr id="2050" name="Picture 2"/>
          <p:cNvPicPr>
            <a:picLocks noGrp="1" noChangeAspect="1" noChangeArrowheads="1"/>
          </p:cNvPicPr>
          <p:nvPr>
            <p:ph idx="1"/>
          </p:nvPr>
        </p:nvPicPr>
        <p:blipFill>
          <a:blip r:embed="rId2" cstate="email"/>
          <a:srcRect/>
          <a:stretch>
            <a:fillRect/>
          </a:stretch>
        </p:blipFill>
        <p:spPr bwMode="auto">
          <a:xfrm>
            <a:off x="3571868" y="214290"/>
            <a:ext cx="5111750" cy="3143272"/>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cstate="email"/>
          <a:srcRect/>
          <a:stretch>
            <a:fillRect/>
          </a:stretch>
        </p:blipFill>
        <p:spPr bwMode="auto">
          <a:xfrm>
            <a:off x="3571868" y="3500438"/>
            <a:ext cx="5143536" cy="3214710"/>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TotalTime>
  <Words>493</Words>
  <Application>Microsoft Office PowerPoint</Application>
  <PresentationFormat>Экран (4:3)</PresentationFormat>
  <Paragraphs>20</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Тема Office</vt:lpstr>
      <vt:lpstr>Презентация</vt:lpstr>
      <vt:lpstr>История Кубани</vt:lpstr>
      <vt:lpstr>Слайд 3</vt:lpstr>
      <vt:lpstr>Символика Краснодарского края: герб, флаг  </vt:lpstr>
      <vt:lpstr>Водные и лесные ресурсы Краснодарского края </vt:lpstr>
      <vt:lpstr>Климатические и рекреационные ресурсы Краснодарского края</vt:lpstr>
      <vt:lpstr>Структура народного хозяйства Краснодарского края </vt:lpstr>
      <vt:lpstr>Минеральные и земельные ресурсы Краснодарского края </vt:lpstr>
      <vt:lpstr>Флора и фауна Краснодарского края </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dc:title>
  <dc:creator>Admin</dc:creator>
  <cp:lastModifiedBy>Admin</cp:lastModifiedBy>
  <cp:revision>7</cp:revision>
  <dcterms:created xsi:type="dcterms:W3CDTF">2011-08-31T06:47:21Z</dcterms:created>
  <dcterms:modified xsi:type="dcterms:W3CDTF">2012-04-07T21:34:00Z</dcterms:modified>
</cp:coreProperties>
</file>