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94660"/>
  </p:normalViewPr>
  <p:slideViewPr>
    <p:cSldViewPr>
      <p:cViewPr>
        <p:scale>
          <a:sx n="50" d="100"/>
          <a:sy n="50" d="100"/>
        </p:scale>
        <p:origin x="-224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018E6B-3FC7-4325-B1DC-AF6A4439F55D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61789F-729A-40E0-917D-E05B38E612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Гербы Краснодарского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Новороссийск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3900486" cy="470823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Все фигуры герба символизируют город и его жителей как воинов и тружеников. </a:t>
            </a:r>
          </a:p>
          <a:p>
            <a:pPr>
              <a:lnSpc>
                <a:spcPct val="80000"/>
              </a:lnSpc>
              <a:buNone/>
            </a:pPr>
            <a:endParaRPr lang="ru-RU" sz="2800" b="1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 Изображение в щите герба Новороссийска черной волнистой оконечности отражает географическое расположение города на берегу Черного моря.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 Православный восьмиконечный крест, водруженный на опрокинутом серебряном полумесяце и помещенный в червленом поле щитка, свидетельствует об исторической победе русского оружия над турецким на черноморских берегах Северного Кавказа.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Золотая </a:t>
            </a:r>
            <a:r>
              <a:rPr lang="ru-RU" sz="2800" b="1" dirty="0" err="1" smtClean="0">
                <a:solidFill>
                  <a:srgbClr val="800000"/>
                </a:solidFill>
              </a:rPr>
              <a:t>пятизубцовая</a:t>
            </a:r>
            <a:r>
              <a:rPr lang="ru-RU" sz="2800" b="1" dirty="0" smtClean="0">
                <a:solidFill>
                  <a:srgbClr val="800000"/>
                </a:solidFill>
              </a:rPr>
              <a:t> корона особого вида указывает на славные традиции, на историю города. Императорский орел, редкого для отечественной геральдики «николаевского» типа, подчеркивает то, что наш город основан в эпоху правления императора Николая I.</a:t>
            </a:r>
          </a:p>
          <a:p>
            <a:endParaRPr lang="ru-RU" dirty="0"/>
          </a:p>
        </p:txBody>
      </p:sp>
      <p:pic>
        <p:nvPicPr>
          <p:cNvPr id="7" name="Picture 7" descr="герб Новороссийс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29256" y="2214554"/>
            <a:ext cx="2084387" cy="34480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Геленджик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2071678"/>
            <a:ext cx="3571900" cy="478632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Композиция герба и флага отражает особенности города - голубая часть символизирует Чёрное море, а прямоугольник с изображением волн - </a:t>
            </a:r>
            <a:r>
              <a:rPr lang="ru-RU" sz="2400" b="1" dirty="0" err="1" smtClean="0">
                <a:solidFill>
                  <a:srgbClr val="800000"/>
                </a:solidFill>
              </a:rPr>
              <a:t>Геленджикскую</a:t>
            </a:r>
            <a:r>
              <a:rPr lang="ru-RU" sz="2400" b="1" dirty="0" smtClean="0">
                <a:solidFill>
                  <a:srgbClr val="800000"/>
                </a:solidFill>
              </a:rPr>
              <a:t> бухту. 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800000"/>
                </a:solidFill>
              </a:rPr>
              <a:t>    Солнце, являясь символом света, тепла, жизни, изобилия, дополняет композицию герба и флага Геленджика как города-курорта.</a:t>
            </a:r>
          </a:p>
          <a:p>
            <a:endParaRPr lang="ru-RU" dirty="0"/>
          </a:p>
        </p:txBody>
      </p:sp>
      <p:pic>
        <p:nvPicPr>
          <p:cNvPr id="4" name="Picture 7" descr="герб Геленджи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2857496"/>
            <a:ext cx="2722563" cy="309721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Обо всём, что любо городу.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Обо всём, что ему дорого.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Герб вам может рассказать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Увлекательно и коротко.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Город может гордиться ткачихами.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Кузнецами, швеями, врачами.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Город может природой гордиться,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Редким зверем и редкою птицей.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Город может историю чтить.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Может память о предках хранить.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Обо всём, что свято городу,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Обо всём, что ему дорого.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Герб вам может рассказать 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A50021"/>
                </a:solidFill>
                <a:latin typeface="Castellar" pitchFamily="18" charset="0"/>
              </a:rPr>
              <a:t>Увлекательно и коротко.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33399"/>
                </a:solidFill>
              </a:rPr>
              <a:t>                  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Герб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900486" cy="43891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3200" b="1" i="1" u="sng" dirty="0" smtClean="0">
                <a:solidFill>
                  <a:srgbClr val="9933FF"/>
                </a:solidFill>
              </a:rPr>
              <a:t>Герб </a:t>
            </a:r>
            <a:r>
              <a:rPr lang="ru-RU" sz="3200" b="1" dirty="0" smtClean="0">
                <a:solidFill>
                  <a:srgbClr val="9933FF"/>
                </a:solidFill>
              </a:rPr>
              <a:t>— </a:t>
            </a:r>
            <a:r>
              <a:rPr lang="ru-RU" sz="3200" b="1" i="1" dirty="0" smtClean="0">
                <a:solidFill>
                  <a:srgbClr val="9933FF"/>
                </a:solidFill>
              </a:rPr>
              <a:t>эмблема, отличительный знак</a:t>
            </a:r>
            <a:r>
              <a:rPr lang="ru-RU" sz="2400" b="1" dirty="0" smtClean="0">
                <a:solidFill>
                  <a:srgbClr val="006666"/>
                </a:solidFill>
              </a:rPr>
              <a:t>, </a:t>
            </a:r>
            <a:r>
              <a:rPr lang="ru-RU" sz="2800" b="1" dirty="0" smtClean="0">
                <a:solidFill>
                  <a:srgbClr val="006666"/>
                </a:solidFill>
              </a:rPr>
              <a:t>передаваемый по наследству, на котором изображаются предметы, символизирующие владельца герба (человека, сословие, род, город, страну и т. п.). Изучением гербов занимается</a:t>
            </a:r>
            <a:r>
              <a:rPr lang="ru-RU" sz="2400" b="1" dirty="0" smtClean="0">
                <a:solidFill>
                  <a:srgbClr val="006666"/>
                </a:solidFill>
              </a:rPr>
              <a:t> </a:t>
            </a:r>
            <a:r>
              <a:rPr lang="ru-RU" sz="3200" b="1" i="1" dirty="0" smtClean="0">
                <a:solidFill>
                  <a:srgbClr val="9933FF"/>
                </a:solidFill>
              </a:rPr>
              <a:t>геральдика</a:t>
            </a:r>
            <a:r>
              <a:rPr lang="ru-RU" sz="2400" b="1" dirty="0" smtClean="0">
                <a:solidFill>
                  <a:srgbClr val="006666"/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6666"/>
                </a:solidFill>
              </a:rPr>
              <a:t>     </a:t>
            </a: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006666"/>
                </a:solidFill>
              </a:rPr>
              <a:t>      </a:t>
            </a:r>
            <a:r>
              <a:rPr lang="ru-RU" sz="2800" b="1" dirty="0" smtClean="0">
                <a:solidFill>
                  <a:srgbClr val="006666"/>
                </a:solidFill>
              </a:rPr>
              <a:t>Гербы обычно состоят из следующих элементов</a:t>
            </a:r>
            <a:r>
              <a:rPr lang="ru-RU" sz="2400" b="1" dirty="0" smtClean="0">
                <a:solidFill>
                  <a:srgbClr val="006666"/>
                </a:solidFill>
              </a:rPr>
              <a:t>: </a:t>
            </a:r>
            <a:r>
              <a:rPr lang="ru-RU" sz="3200" b="1" i="1" dirty="0" smtClean="0">
                <a:solidFill>
                  <a:srgbClr val="9933FF"/>
                </a:solidFill>
              </a:rPr>
              <a:t>щит, шлем, намёт</a:t>
            </a:r>
            <a:r>
              <a:rPr lang="ru-RU" sz="2400" b="1" dirty="0" smtClean="0">
                <a:solidFill>
                  <a:srgbClr val="006666"/>
                </a:solidFill>
              </a:rPr>
              <a:t> </a:t>
            </a:r>
            <a:r>
              <a:rPr lang="ru-RU" sz="2800" b="1" dirty="0" smtClean="0">
                <a:solidFill>
                  <a:srgbClr val="006666"/>
                </a:solidFill>
              </a:rPr>
              <a:t>(выходящие из шлема украшения),</a:t>
            </a:r>
            <a:r>
              <a:rPr lang="ru-RU" sz="2400" b="1" dirty="0" smtClean="0">
                <a:solidFill>
                  <a:srgbClr val="006666"/>
                </a:solidFill>
              </a:rPr>
              <a:t> </a:t>
            </a:r>
            <a:r>
              <a:rPr lang="ru-RU" sz="3200" b="1" i="1" dirty="0" smtClean="0">
                <a:solidFill>
                  <a:srgbClr val="9933FF"/>
                </a:solidFill>
              </a:rPr>
              <a:t>корона, нашлемник, </a:t>
            </a:r>
            <a:r>
              <a:rPr lang="ru-RU" sz="3200" b="1" i="1" dirty="0" err="1" smtClean="0">
                <a:solidFill>
                  <a:srgbClr val="9933FF"/>
                </a:solidFill>
              </a:rPr>
              <a:t>щитодержатели</a:t>
            </a:r>
            <a:r>
              <a:rPr lang="ru-RU" sz="2400" b="1" dirty="0" smtClean="0">
                <a:solidFill>
                  <a:srgbClr val="006666"/>
                </a:solidFill>
              </a:rPr>
              <a:t> </a:t>
            </a:r>
            <a:r>
              <a:rPr lang="ru-RU" sz="2800" b="1" dirty="0" smtClean="0">
                <a:solidFill>
                  <a:srgbClr val="006666"/>
                </a:solidFill>
              </a:rPr>
              <a:t>(изображения людей, аллегорических фигур или «геральдических зверей», стоящих на задних лапах),</a:t>
            </a:r>
            <a:r>
              <a:rPr lang="ru-RU" sz="2400" b="1" dirty="0" smtClean="0">
                <a:solidFill>
                  <a:srgbClr val="006666"/>
                </a:solidFill>
              </a:rPr>
              <a:t> </a:t>
            </a:r>
            <a:r>
              <a:rPr lang="ru-RU" sz="3200" b="1" i="1" dirty="0" smtClean="0">
                <a:solidFill>
                  <a:srgbClr val="9933FF"/>
                </a:solidFill>
              </a:rPr>
              <a:t>мантия и девиз</a:t>
            </a:r>
            <a:r>
              <a:rPr lang="ru-RU" sz="2400" b="1" dirty="0" smtClean="0">
                <a:solidFill>
                  <a:srgbClr val="9933FF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7" descr="макет герб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35600" y="1825625"/>
            <a:ext cx="3529013" cy="4546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тас\Мои документы\IMG_31082011_14384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2357430"/>
            <a:ext cx="2824177" cy="2962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Калининский район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329114" cy="470823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Символика церковной главки в гербе многозначна: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     - указывает на старейший памятник истории и архитектуры на территории района – Свято- Богоявленский храм, построенный в 1809 году.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      Изображение снопа и золотой цвет поля герба говорит о сельскохозяйственной направленности экономики района - здесь развито производство зерновых культур. Золото - символ урожая, постоянства, уважения, интеллекта. Сноп, состоящий из восьми колосьев, показывает восемь сельских поселений в составе района. Сноп - традиционный символ достатка, единения.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      Два карпа олицетворяют плавневую зону района, которая богата рыбными запасами и охотничьими угодьями. </a:t>
            </a:r>
          </a:p>
          <a:p>
            <a:endParaRPr lang="ru-RU" dirty="0"/>
          </a:p>
        </p:txBody>
      </p:sp>
      <p:pic>
        <p:nvPicPr>
          <p:cNvPr id="4" name="Picture 10" descr="герб Калининского райо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643570" y="2786058"/>
            <a:ext cx="2389188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C0066"/>
                </a:solidFill>
              </a:rPr>
              <a:t>      </a:t>
            </a:r>
            <a:r>
              <a:rPr lang="ru-R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Тимашевский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71934" y="1935480"/>
            <a:ext cx="4614866" cy="463679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</a:rPr>
              <a:t>Орёл на гербе символизирует надежность, самостоятельность, уверенность в завтрашнем дне, силу, волю. Это также – «символ обороноспособности и вековых традиций, несущий сквозь века шашку, как главную ценность казачества».</a:t>
            </a:r>
            <a:endParaRPr lang="ru-RU" dirty="0"/>
          </a:p>
        </p:txBody>
      </p:sp>
      <p:pic>
        <p:nvPicPr>
          <p:cNvPr id="7" name="Picture 7" descr="герб Тимашевского райо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285992"/>
            <a:ext cx="3090862" cy="38163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C0066"/>
                </a:solidFill>
              </a:rPr>
              <a:t>     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Туапсинский</a:t>
            </a:r>
            <a:r>
              <a:rPr lang="ru-RU" sz="5400" b="1" dirty="0" smtClean="0">
                <a:solidFill>
                  <a:srgbClr val="CC0066"/>
                </a:solidFill>
              </a:rPr>
              <a:t> 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район</a:t>
            </a:r>
            <a:r>
              <a:rPr lang="ru-RU" sz="54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49225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/>
              <a:t> </a:t>
            </a:r>
            <a:r>
              <a:rPr lang="ru-RU" sz="3200" b="1" u="sng" dirty="0" smtClean="0">
                <a:solidFill>
                  <a:srgbClr val="800000"/>
                </a:solidFill>
              </a:rPr>
              <a:t>Золотая правая перевязь</a:t>
            </a:r>
            <a:r>
              <a:rPr lang="ru-RU" sz="2800" b="1" dirty="0" smtClean="0">
                <a:solidFill>
                  <a:srgbClr val="800000"/>
                </a:solidFill>
              </a:rPr>
              <a:t> - символизирует береговую полосу Черноморского побережья, находящуюся между морем и лесом, от которой происходит основной доход Туапсинского района, и для которой сконцентрирована основная деятельность населения и администрации Туапсинского района.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</a:t>
            </a:r>
            <a:r>
              <a:rPr lang="ru-RU" sz="3200" b="1" u="sng" dirty="0" smtClean="0">
                <a:solidFill>
                  <a:srgbClr val="800000"/>
                </a:solidFill>
              </a:rPr>
              <a:t>Верхнее поле изумрудного</a:t>
            </a:r>
            <a:r>
              <a:rPr lang="ru-RU" sz="2800" b="1" dirty="0" smtClean="0">
                <a:solidFill>
                  <a:srgbClr val="800000"/>
                </a:solidFill>
              </a:rPr>
              <a:t> (зеленого) цвета - символ лесных богатств, природного изобилия и садов, чем славится Туапсинский район.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 </a:t>
            </a:r>
            <a:r>
              <a:rPr lang="ru-RU" sz="3200" b="1" u="sng" dirty="0" smtClean="0">
                <a:solidFill>
                  <a:srgbClr val="800000"/>
                </a:solidFill>
              </a:rPr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ru-RU" sz="3200" b="1" dirty="0" smtClean="0">
                <a:solidFill>
                  <a:srgbClr val="800000"/>
                </a:solidFill>
              </a:rPr>
              <a:t>    </a:t>
            </a:r>
            <a:r>
              <a:rPr lang="ru-RU" sz="3200" b="1" u="sng" dirty="0" smtClean="0">
                <a:solidFill>
                  <a:srgbClr val="800000"/>
                </a:solidFill>
              </a:rPr>
              <a:t>Нижнее поле лазурного</a:t>
            </a:r>
            <a:r>
              <a:rPr lang="ru-RU" sz="2800" b="1" dirty="0" smtClean="0">
                <a:solidFill>
                  <a:srgbClr val="800000"/>
                </a:solidFill>
              </a:rPr>
              <a:t> (синего) цвета - символ чистоты вод Черного моря, омывающих курортно-оздоровительные зоны Туапсинского района.</a:t>
            </a:r>
            <a:endParaRPr lang="ru-RU" dirty="0"/>
          </a:p>
        </p:txBody>
      </p:sp>
      <p:pic>
        <p:nvPicPr>
          <p:cNvPr id="4" name="Picture 7" descr="герб Туапсинского райо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929322" y="2143116"/>
            <a:ext cx="2154237" cy="36290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Приморско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Ахтарский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4000528" cy="492252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solidFill>
                  <a:srgbClr val="800000"/>
                </a:solidFill>
              </a:rPr>
              <a:t>С запада и с севера его территория омывается Азовским морем.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solidFill>
                  <a:srgbClr val="800000"/>
                </a:solidFill>
              </a:rPr>
              <a:t>     </a:t>
            </a:r>
          </a:p>
          <a:p>
            <a:pPr>
              <a:lnSpc>
                <a:spcPct val="90000"/>
              </a:lnSpc>
              <a:buNone/>
            </a:pPr>
            <a:r>
              <a:rPr lang="ru-RU" sz="3600" b="1" dirty="0" smtClean="0">
                <a:solidFill>
                  <a:srgbClr val="800000"/>
                </a:solidFill>
              </a:rPr>
              <a:t>     Происхождение первых поселений здесь связано с рыбным промыслом. В настоящее время рыбная промышленность также играет значительную роль в экономике района, о чём в гербе говорит изображение серебряного осетра. Морские волны и солнце указывают на развитие курортного туризма в районе. Здесь созданы благоприятные условия отдыха на море, привлекающие жителей различных уголков нашей страны. Организация курортной сферы сейчас является одним из приоритетных направлений экономики района.</a:t>
            </a:r>
            <a:r>
              <a:rPr lang="ru-RU" sz="3600" dirty="0" smtClean="0">
                <a:solidFill>
                  <a:srgbClr val="800000"/>
                </a:solidFill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7" descr="герб Прим-Ахт райо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86446" y="2357430"/>
            <a:ext cx="2736850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C0066"/>
                </a:solidFill>
              </a:rPr>
              <a:t>        </a:t>
            </a:r>
            <a:r>
              <a:rPr lang="ru-RU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Лабинский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район</a:t>
            </a: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543296" cy="47082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Район находится в предгорьях Кавказского хребта, что показано в гербе тремя остроконечными вершинами.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    Два волнистых пояса символизируют мощный поток реки Лабы (Большая и Малая Лабы), именем которой названы Город Лабинск и впоследствии </a:t>
            </a:r>
            <a:r>
              <a:rPr lang="ru-RU" sz="2800" b="1" dirty="0" err="1" smtClean="0">
                <a:solidFill>
                  <a:srgbClr val="800000"/>
                </a:solidFill>
              </a:rPr>
              <a:t>Лабинский</a:t>
            </a:r>
            <a:r>
              <a:rPr lang="ru-RU" sz="2800" b="1" dirty="0" smtClean="0">
                <a:solidFill>
                  <a:srgbClr val="800000"/>
                </a:solidFill>
              </a:rPr>
              <a:t> район. Серебро и голубой цвет подчеркивают кристальную чистоту рек и воздуха предгорий Кавказа</a:t>
            </a:r>
            <a:endParaRPr lang="ru-RU" dirty="0"/>
          </a:p>
        </p:txBody>
      </p:sp>
      <p:pic>
        <p:nvPicPr>
          <p:cNvPr id="4" name="Picture 7" descr="герб Лабинского район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929322" y="2428868"/>
            <a:ext cx="2503488" cy="3060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Горячий ключ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686172" cy="4708230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Фигуры герба символизируют благоприятные природные и климатические условия города-курорта, а также минеральные и термальные воды </a:t>
            </a:r>
            <a:r>
              <a:rPr lang="ru-RU" sz="2800" b="1" dirty="0" err="1" smtClean="0">
                <a:solidFill>
                  <a:srgbClr val="800000"/>
                </a:solidFill>
              </a:rPr>
              <a:t>псекупских</a:t>
            </a:r>
            <a:r>
              <a:rPr lang="ru-RU" sz="2800" b="1" dirty="0" smtClean="0">
                <a:solidFill>
                  <a:srgbClr val="800000"/>
                </a:solidFill>
              </a:rPr>
              <a:t> источников. Открытые ворота говорят о гостеприимстве и доброте его жителей. Амфора, изливающая воду, изображает "</a:t>
            </a:r>
            <a:r>
              <a:rPr lang="ru-RU" sz="2800" b="1" dirty="0" err="1" smtClean="0">
                <a:solidFill>
                  <a:srgbClr val="800000"/>
                </a:solidFill>
              </a:rPr>
              <a:t>Иверский</a:t>
            </a:r>
            <a:r>
              <a:rPr lang="ru-RU" sz="2800" b="1" dirty="0" smtClean="0">
                <a:solidFill>
                  <a:srgbClr val="800000"/>
                </a:solidFill>
              </a:rPr>
              <a:t> источник" в </a:t>
            </a:r>
            <a:r>
              <a:rPr lang="ru-RU" sz="2800" b="1" dirty="0" err="1" smtClean="0">
                <a:solidFill>
                  <a:srgbClr val="800000"/>
                </a:solidFill>
              </a:rPr>
              <a:t>Дантовом</a:t>
            </a:r>
            <a:r>
              <a:rPr lang="ru-RU" sz="2800" b="1" dirty="0" smtClean="0">
                <a:solidFill>
                  <a:srgbClr val="800000"/>
                </a:solidFill>
              </a:rPr>
              <a:t> ущелье неиссякаемый символический источник жизни, здоровья, обновления души, очищения.</a:t>
            </a:r>
          </a:p>
          <a:p>
            <a:endParaRPr lang="ru-RU" dirty="0"/>
          </a:p>
        </p:txBody>
      </p:sp>
      <p:pic>
        <p:nvPicPr>
          <p:cNvPr id="4" name="Picture 7" descr="герб Горячего Ключ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86380" y="2500306"/>
            <a:ext cx="2744788" cy="34559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748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Гербы Краснодарского края</vt:lpstr>
      <vt:lpstr>                         Герб</vt:lpstr>
      <vt:lpstr>Слайд 3</vt:lpstr>
      <vt:lpstr>       Калининский район</vt:lpstr>
      <vt:lpstr>      Тимашевский район  </vt:lpstr>
      <vt:lpstr>     Туапсинский район </vt:lpstr>
      <vt:lpstr>Приморско - Ахтарский район </vt:lpstr>
      <vt:lpstr>        Лабинский район </vt:lpstr>
      <vt:lpstr> Горячий ключ</vt:lpstr>
      <vt:lpstr>              Новороссийск</vt:lpstr>
      <vt:lpstr>                  Геленджик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Гербы Краснодарского края</dc:title>
  <dc:creator>Your User Name</dc:creator>
  <cp:lastModifiedBy>Admin</cp:lastModifiedBy>
  <cp:revision>2</cp:revision>
  <dcterms:created xsi:type="dcterms:W3CDTF">2011-08-31T10:15:37Z</dcterms:created>
  <dcterms:modified xsi:type="dcterms:W3CDTF">2012-04-07T21:19:49Z</dcterms:modified>
</cp:coreProperties>
</file>