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8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B%D0%B4%D1%80%D0%B0_%D0%BA%D0%B0%D0%B2%D0%BA%D0%B0%D0%B7%D1%81%D0%BA%D0%B0%D1%8F" TargetMode="External"/><Relationship Id="rId13" Type="http://schemas.openxmlformats.org/officeDocument/2006/relationships/hyperlink" Target="http://ru.wikipedia.org/wiki/%D0%9A%D0%BE%D0%BB%D0%BF%D0%B8%D1%86%D0%B0" TargetMode="External"/><Relationship Id="rId18" Type="http://schemas.openxmlformats.org/officeDocument/2006/relationships/hyperlink" Target="http://ru.wikipedia.org/wiki/%D0%A1%D0%BE%D0%BA%D0%BE%D0%BB_%D1%81%D0%B0%D0%BF%D1%81%D0%B0%D0%BD" TargetMode="External"/><Relationship Id="rId3" Type="http://schemas.openxmlformats.org/officeDocument/2006/relationships/hyperlink" Target="http://ru.wikipedia.org/wiki/%D0%9F%D1%80%D0%B5%D1%81%D0%BC%D1%8B%D0%BA%D0%B0%D1%8E%D1%89%D0%B8%D0%B5%D1%81%D1%8F" TargetMode="External"/><Relationship Id="rId21" Type="http://schemas.openxmlformats.org/officeDocument/2006/relationships/hyperlink" Target="http://ru.wikipedia.org/wiki/%D0%A1%D1%82%D1%80%D0%B5%D0%BF%D0%B5%D1%82" TargetMode="External"/><Relationship Id="rId7" Type="http://schemas.openxmlformats.org/officeDocument/2006/relationships/hyperlink" Target="http://ru.wikipedia.org/w/index.php?title=%D0%A5%D0%BE%D1%80%D1%8C-%D0%BF%D0%B5%D1%80%D0%B5%D0%B2%D1%8F%D0%B7%D0%BA%D0%B0&amp;action=edit&amp;redlink=1" TargetMode="External"/><Relationship Id="rId12" Type="http://schemas.openxmlformats.org/officeDocument/2006/relationships/hyperlink" Target="http://ru.wikipedia.org/wiki/%D0%94%D1%80%D0%BE%D1%84%D0%B0" TargetMode="External"/><Relationship Id="rId17" Type="http://schemas.openxmlformats.org/officeDocument/2006/relationships/hyperlink" Target="http://ru.wikipedia.org/wiki/%D0%9F%D0%B5%D0%BB%D0%B8%D0%BA%D0%B0%D0%BD%D1%8B" TargetMode="External"/><Relationship Id="rId2" Type="http://schemas.openxmlformats.org/officeDocument/2006/relationships/hyperlink" Target="http://ru.wikipedia.org/wiki/%D0%9C%D0%BB%D0%B5%D0%BA%D0%BE%D0%BF%D0%B8%D1%82%D0%B0%D1%8E%D1%89%D0%B8%D0%B5" TargetMode="External"/><Relationship Id="rId16" Type="http://schemas.openxmlformats.org/officeDocument/2006/relationships/hyperlink" Target="http://ru.wikipedia.org/wiki/%D0%9E%D1%80%D0%BB%D0%B0%D0%BD-%D0%B1%D0%B5%D0%BB%D0%BE%D1%85%D0%B2%D0%BE%D1%81%D1%82" TargetMode="External"/><Relationship Id="rId20" Type="http://schemas.openxmlformats.org/officeDocument/2006/relationships/hyperlink" Target="http://ru.wikipedia.org/wiki/%D0%9A%D1%80%D0%B5%D1%87%D0%B5%D1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1%80%D0%B0%D1%81%D0%BD%D0%B0%D1%8F_%D0%BA%D0%BD%D0%B8%D0%B3%D0%B0" TargetMode="External"/><Relationship Id="rId11" Type="http://schemas.openxmlformats.org/officeDocument/2006/relationships/hyperlink" Target="http://ru.wikipedia.org/wiki/%D0%9A%D0%B0%D1%80%D0%B0%D0%B2%D0%B0%D0%B9%D0%BA%D0%B0" TargetMode="External"/><Relationship Id="rId5" Type="http://schemas.openxmlformats.org/officeDocument/2006/relationships/hyperlink" Target="http://ru.wikipedia.org/wiki/%D0%97%D0%B5%D0%BC%D0%BD%D0%BE%D0%B2%D0%BE%D0%B4%D0%BD%D1%8B%D0%B5" TargetMode="External"/><Relationship Id="rId15" Type="http://schemas.openxmlformats.org/officeDocument/2006/relationships/hyperlink" Target="http://ru.wikipedia.org/wiki/%D0%A1%D1%82%D0%B5%D0%BF%D0%BD%D0%BE%D0%B9_%D0%BE%D1%80%D0%B5%D0%BB" TargetMode="External"/><Relationship Id="rId23" Type="http://schemas.openxmlformats.org/officeDocument/2006/relationships/image" Target="../media/image9.png"/><Relationship Id="rId10" Type="http://schemas.openxmlformats.org/officeDocument/2006/relationships/hyperlink" Target="http://ru.wikipedia.org/wiki/%D0%97%D0%BC%D0%B5%D0%B5%D1%8F%D0%B4" TargetMode="External"/><Relationship Id="rId19" Type="http://schemas.openxmlformats.org/officeDocument/2006/relationships/hyperlink" Target="http://ru.wikipedia.org/wiki/%D0%A1%D0%BA%D0%BE%D0%BF%D0%B0" TargetMode="External"/><Relationship Id="rId4" Type="http://schemas.openxmlformats.org/officeDocument/2006/relationships/hyperlink" Target="http://ru.wikipedia.org/wiki/%D0%9F%D1%82%D0%B8%D1%86%D1%8B" TargetMode="External"/><Relationship Id="rId9" Type="http://schemas.openxmlformats.org/officeDocument/2006/relationships/hyperlink" Target="http://ru.wikipedia.org/wiki/%D0%91%D0%B5%D1%80%D0%BA%D1%83%D1%82" TargetMode="External"/><Relationship Id="rId14" Type="http://schemas.openxmlformats.org/officeDocument/2006/relationships/hyperlink" Target="http://ru.wikipedia.org/wiki/%D0%9C%D0%BE%D0%B3%D0%B8%D0%BB%D1%8C%D1%89%D0%B8%D0%BA" TargetMode="External"/><Relationship Id="rId22" Type="http://schemas.openxmlformats.org/officeDocument/2006/relationships/hyperlink" Target="http://ru.wikipedia.org/w/index.php?title=%D0%A2%D0%B5%D1%82%D0%B5%D1%80%D0%B5%D0%B2_%D0%BA%D0%B0%D0%B2%D0%BA%D0%B0%D0%B7%D1%81%D0%BA%D0%B8%D0%B9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0%D1%81%D0%BD%D0%BE%D0%B4%D0%B0%D1%80%D1%81%D0%BA%D0%B8%D0%B9_%D0%BA%D1%80%D0%B0%D0%B9#cite_note-5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://ru.wikipedia.org/wiki/1917_%D0%B3%D0%BE%D0%B4" TargetMode="External"/><Relationship Id="rId7" Type="http://schemas.openxmlformats.org/officeDocument/2006/relationships/hyperlink" Target="http://ru.wikipedia.org/wiki/%D0%9A%D0%B0%D0%B2%D0%BA%D0%B0%D0%B7%D1%81%D0%BA%D0%BE%D0%B5_%D0%BB%D0%B8%D0%BD%D0%B5%D0%B9%D0%BD%D0%BE%D0%B5_%D0%BA%D0%B0%D0%B7%D0%B0%D1%87%D1%8C%D0%B5_%D0%B2%D0%BE%D0%B9%D1%81%D0%BA%D0%BE" TargetMode="External"/><Relationship Id="rId12" Type="http://schemas.openxmlformats.org/officeDocument/2006/relationships/hyperlink" Target="http://ru.wikipedia.org/wiki/%D0%A5%D0%B8%D0%BC%D0%B8%D1%87%D0%B5%D1%81%D0%BA%D0%B0%D1%8F_%D0%BF%D1%80%D0%BE%D0%BC%D1%8B%D1%88%D0%BB%D0%B5%D0%BD%D0%BD%D0%BE%D1%81%D1%82%D1%8C" TargetMode="External"/><Relationship Id="rId2" Type="http://schemas.openxmlformats.org/officeDocument/2006/relationships/hyperlink" Target="http://ru.wikipedia.org/wiki/%D0%9E%D0%BA%D1%82%D1%8F%D0%B1%D1%80%D1%8C%D1%81%D0%BA%D0%B0%D1%8F_%D1%80%D0%B5%D0%B2%D0%BE%D0%BB%D1%8E%D1%86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7%D0%B5%D1%80%D0%BD%D0%BE%D0%BC%D0%BE%D1%80%D1%81%D0%BA%D0%BE%D0%B5_%D0%BA%D0%B0%D0%B7%D0%B0%D1%87%D1%8C%D0%B5_%D0%B2%D0%BE%D0%B9%D1%81%D0%BA%D0%BE" TargetMode="External"/><Relationship Id="rId11" Type="http://schemas.openxmlformats.org/officeDocument/2006/relationships/hyperlink" Target="http://ru.wikipedia.org/wiki/1913" TargetMode="External"/><Relationship Id="rId5" Type="http://schemas.openxmlformats.org/officeDocument/2006/relationships/hyperlink" Target="http://ru.wikipedia.org/wiki/1860" TargetMode="External"/><Relationship Id="rId10" Type="http://schemas.openxmlformats.org/officeDocument/2006/relationships/hyperlink" Target="http://ru.wikipedia.org/wiki/1900" TargetMode="External"/><Relationship Id="rId4" Type="http://schemas.openxmlformats.org/officeDocument/2006/relationships/hyperlink" Target="http://ru.wikipedia.org/wiki/%D0%9A%D1%83%D0%B1%D0%B0%D0%BD%D1%81%D0%BA%D0%B0%D1%8F_%D0%BE%D0%B1%D0%BB%D0%B0%D1%81%D1%82%D1%8C" TargetMode="External"/><Relationship Id="rId9" Type="http://schemas.openxmlformats.org/officeDocument/2006/relationships/hyperlink" Target="http://ru.wikipedia.org/wiki/%D0%9A%D1%83%D0%B1%D0%B0%D0%BD%D1%81%D0%BA%D0%B8%D0%B5_%D0%BA%D0%B0%D0%B7%D0%B0%D0%BA%D0%B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0_%D0%B3%D0%BE%D0%B4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ru.wikipedia.org/wiki/1_%D1%8F%D0%BD%D0%B2%D0%B0%D1%80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C%D0%BE%D1%81%D0%BA%D0%BE%D0%B2%D1%81%D0%BA%D0%B0%D1%8F_%D0%BE%D0%B1%D0%BB%D0%B0%D1%81%D1%82%D1%8C" TargetMode="External"/><Relationship Id="rId5" Type="http://schemas.openxmlformats.org/officeDocument/2006/relationships/hyperlink" Target="http://ru.wikipedia.org/wiki/%D0%9C%D0%BE%D1%81%D0%BA%D0%B2%D0%B0" TargetMode="External"/><Relationship Id="rId4" Type="http://schemas.openxmlformats.org/officeDocument/2006/relationships/hyperlink" Target="http://ru.wikipedia.org/wiki/%D0%A0%D0%BE%D1%81%D1%81%D0%B8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0%D0%BF%D0%B0_(%D0%BC%D1%83%D0%BD%D0%B8%D1%86%D0%B8%D0%BF%D0%B0%D0%BB%D1%8C%D0%BD%D0%BE%D0%B5_%D0%BE%D0%B1%D1%80%D0%B0%D0%B7%D0%BE%D0%B2%D0%B0%D0%BD%D0%B8%D0%B5)" TargetMode="External"/><Relationship Id="rId13" Type="http://schemas.openxmlformats.org/officeDocument/2006/relationships/hyperlink" Target="http://ru.wikipedia.org/wiki/%D0%A2%D1%83%D1%80%D0%BA%D0%B8" TargetMode="External"/><Relationship Id="rId18" Type="http://schemas.openxmlformats.org/officeDocument/2006/relationships/hyperlink" Target="http://ru.wikipedia.org/wiki/%D0%9D%D0%B0%D1%82%D1%83%D1%85%D0%B0%D0%B9%D1%86%D1%8B" TargetMode="External"/><Relationship Id="rId3" Type="http://schemas.openxmlformats.org/officeDocument/2006/relationships/hyperlink" Target="http://ru.wikipedia.org/wiki/%D0%A3%D0%BA%D1%80%D0%B0%D0%B8%D0%BD%D0%B8%D0%B7%D0%BC" TargetMode="External"/><Relationship Id="rId7" Type="http://schemas.openxmlformats.org/officeDocument/2006/relationships/hyperlink" Target="http://ru.wikipedia.org/wiki/%D0%9D%D0%BE%D0%B2%D0%BE%D1%80%D0%BE%D1%81%D1%81%D0%B8%D0%B9%D1%81%D0%BA" TargetMode="External"/><Relationship Id="rId12" Type="http://schemas.openxmlformats.org/officeDocument/2006/relationships/hyperlink" Target="http://ru.wikipedia.org/wiki/%D0%9D%D0%B5%D0%BC%D1%86%D1%8B" TargetMode="External"/><Relationship Id="rId17" Type="http://schemas.openxmlformats.org/officeDocument/2006/relationships/hyperlink" Target="http://ru.wikipedia.org/wiki/%D0%A8%D0%B0%D0%BF%D1%81%D1%83%D0%B3%D0%B8" TargetMode="External"/><Relationship Id="rId2" Type="http://schemas.openxmlformats.org/officeDocument/2006/relationships/hyperlink" Target="http://ru.wikipedia.org/wiki/%D0%A0%D1%83%D1%81%D1%81%D0%BA%D0%B8%D0%B5" TargetMode="External"/><Relationship Id="rId16" Type="http://schemas.openxmlformats.org/officeDocument/2006/relationships/hyperlink" Target="http://ru.wikipedia.org/wiki/%D0%90%D0%B4%D1%8B%D0%B3%D0%B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1%80%D0%BC%D0%B0%D0%B2%D0%B8%D1%80_(%D0%A0%D0%BE%D1%81%D1%81%D0%B8%D1%8F)" TargetMode="External"/><Relationship Id="rId11" Type="http://schemas.openxmlformats.org/officeDocument/2006/relationships/hyperlink" Target="http://ru.wikipedia.org/wiki/%D0%93%D1%80%D0%B5%D0%BA%D0%B8" TargetMode="External"/><Relationship Id="rId5" Type="http://schemas.openxmlformats.org/officeDocument/2006/relationships/hyperlink" Target="http://ru.wikipedia.org/wiki/%D0%A1%D0%BE%D1%87%D0%B8" TargetMode="External"/><Relationship Id="rId15" Type="http://schemas.openxmlformats.org/officeDocument/2006/relationships/hyperlink" Target="http://ru.wikipedia.org/wiki/1940" TargetMode="External"/><Relationship Id="rId10" Type="http://schemas.openxmlformats.org/officeDocument/2006/relationships/hyperlink" Target="http://ru.wikipedia.org/wiki/%D0%9A%D1%80%D0%B0%D1%81%D0%BD%D0%BE%D0%B4%D0%B0%D1%80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ru.wikipedia.org/wiki/%D0%90%D1%80%D0%BC%D1%8F%D0%BD%D0%B5_%D0%9A%D1%80%D0%B0%D1%81%D0%BD%D0%BE%D0%B4%D0%B0%D1%80%D1%81%D0%BA%D0%BE%D0%B3%D0%BE_%D0%BA%D1%80%D0%B0%D1%8F" TargetMode="External"/><Relationship Id="rId9" Type="http://schemas.openxmlformats.org/officeDocument/2006/relationships/hyperlink" Target="http://ru.wikipedia.org/wiki/%D0%A2%D1%83%D0%B0%D0%BF%D1%81%D0%B5" TargetMode="External"/><Relationship Id="rId14" Type="http://schemas.openxmlformats.org/officeDocument/2006/relationships/hyperlink" Target="http://ru.wikipedia.org/wiki/193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34" TargetMode="External"/><Relationship Id="rId13" Type="http://schemas.openxmlformats.org/officeDocument/2006/relationships/hyperlink" Target="http://ru.wikipedia.org/wiki/1855" TargetMode="External"/><Relationship Id="rId18" Type="http://schemas.openxmlformats.org/officeDocument/2006/relationships/hyperlink" Target="http://ru.wikipedia.org/wiki/1874" TargetMode="External"/><Relationship Id="rId3" Type="http://schemas.openxmlformats.org/officeDocument/2006/relationships/hyperlink" Target="http://ru.wikipedia.org/wiki/1778" TargetMode="External"/><Relationship Id="rId21" Type="http://schemas.openxmlformats.org/officeDocument/2006/relationships/hyperlink" Target="http://ru.wikipedia.org/wiki/1961" TargetMode="External"/><Relationship Id="rId7" Type="http://schemas.openxmlformats.org/officeDocument/2006/relationships/hyperlink" Target="http://ru.wikipedia.org/wiki/1831" TargetMode="External"/><Relationship Id="rId12" Type="http://schemas.openxmlformats.org/officeDocument/2006/relationships/hyperlink" Target="http://ru.wikipedia.org/wiki/1848" TargetMode="External"/><Relationship Id="rId17" Type="http://schemas.openxmlformats.org/officeDocument/2006/relationships/hyperlink" Target="http://ru.wikipedia.org/wiki/1865" TargetMode="External"/><Relationship Id="rId2" Type="http://schemas.openxmlformats.org/officeDocument/2006/relationships/hyperlink" Target="http://ru.wikipedia.org/wiki/1237" TargetMode="External"/><Relationship Id="rId16" Type="http://schemas.openxmlformats.org/officeDocument/2006/relationships/hyperlink" Target="http://ru.wikipedia.org/wiki/1864" TargetMode="External"/><Relationship Id="rId20" Type="http://schemas.openxmlformats.org/officeDocument/2006/relationships/hyperlink" Target="http://ru.wikipedia.org/wiki/187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794" TargetMode="External"/><Relationship Id="rId11" Type="http://schemas.openxmlformats.org/officeDocument/2006/relationships/hyperlink" Target="http://ru.wikipedia.org/wiki/1841" TargetMode="External"/><Relationship Id="rId5" Type="http://schemas.openxmlformats.org/officeDocument/2006/relationships/hyperlink" Target="http://ru.wikipedia.org/wiki/1793" TargetMode="External"/><Relationship Id="rId15" Type="http://schemas.openxmlformats.org/officeDocument/2006/relationships/hyperlink" Target="http://ru.wikipedia.org/wiki/1863" TargetMode="External"/><Relationship Id="rId10" Type="http://schemas.openxmlformats.org/officeDocument/2006/relationships/hyperlink" Target="http://ru.wikipedia.org/wiki/1839" TargetMode="External"/><Relationship Id="rId19" Type="http://schemas.openxmlformats.org/officeDocument/2006/relationships/hyperlink" Target="http://ru.wikipedia.org/wiki/1875" TargetMode="External"/><Relationship Id="rId4" Type="http://schemas.openxmlformats.org/officeDocument/2006/relationships/hyperlink" Target="http://ru.wikipedia.org/wiki/1781" TargetMode="External"/><Relationship Id="rId9" Type="http://schemas.openxmlformats.org/officeDocument/2006/relationships/hyperlink" Target="http://ru.wikipedia.org/wiki/1838" TargetMode="External"/><Relationship Id="rId14" Type="http://schemas.openxmlformats.org/officeDocument/2006/relationships/hyperlink" Target="http://ru.wikipedia.org/wiki/1862" TargetMode="External"/><Relationship Id="rId2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8%D0%BA%D0%BE%D0%B2%D1%81%D0%BA%D0%B8%D0%B9_(%D0%B0%D1%8D%D1%80%D0%BE%D0%BF%D0%BE%D1%80%D1%82)" TargetMode="External"/><Relationship Id="rId2" Type="http://schemas.openxmlformats.org/officeDocument/2006/relationships/hyperlink" Target="http://ru.wikipedia.org/wiki/%D0%91%D0%B0%D0%B7%D1%8D%D0%BB_%D0%90%D1%8D%D1%80%D0%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29_(%D0%B0%D0%B2%D1%82%D0%BE%D0%B4%D0%BE%D1%80%D0%BE%D0%B3%D0%B0)" TargetMode="External"/><Relationship Id="rId13" Type="http://schemas.openxmlformats.org/officeDocument/2006/relationships/hyperlink" Target="http://ru.wikipedia.org/wiki/%D0%9C27_(%D0%B0%D0%B2%D1%82%D0%BE%D0%B4%D0%BE%D1%80%D0%BE%D0%B3%D0%B0)" TargetMode="External"/><Relationship Id="rId18" Type="http://schemas.openxmlformats.org/officeDocument/2006/relationships/hyperlink" Target="http://ru.wikipedia.org/w/index.php?title=%D0%A0253_(%D0%B0%D0%B2%D1%82%D0%BE%D0%B4%D0%BE%D1%80%D0%BE%D0%B3%D0%B0)&amp;action=edit&amp;redlink=1" TargetMode="External"/><Relationship Id="rId3" Type="http://schemas.openxmlformats.org/officeDocument/2006/relationships/hyperlink" Target="http://ru.wikipedia.org/wiki/%D0%95%D0%B2%D1%80%D0%BE%D0%BF%D0%B5%D0%B9%D1%81%D0%BA%D0%B8%D0%B9_%D0%BC%D0%B0%D1%80%D1%88%D1%80%D1%83%D1%82_E115" TargetMode="External"/><Relationship Id="rId21" Type="http://schemas.openxmlformats.org/officeDocument/2006/relationships/hyperlink" Target="http://ru.wikipedia.org/wiki/%D0%AF%D0%BD%D1%83%D0%BA%D0%BE%D0%B2%D0%B8%D1%87,_%D0%92%D0%B8%D0%BA%D1%82%D0%BE%D1%80_%D0%A4%D1%91%D0%B4%D0%BE%D1%80%D0%BE%D0%B2%D0%B8%D1%87" TargetMode="External"/><Relationship Id="rId7" Type="http://schemas.openxmlformats.org/officeDocument/2006/relationships/hyperlink" Target="http://ru.wikipedia.org/wiki/%D0%95%D0%B2%D1%80%D0%BE%D0%BF%D0%B5%D0%B9%D1%81%D0%BA%D0%B8%D0%B9_%D0%BC%D0%B0%D1%80%D1%88%D1%80%D1%83%D1%82_E50" TargetMode="External"/><Relationship Id="rId12" Type="http://schemas.openxmlformats.org/officeDocument/2006/relationships/hyperlink" Target="http://ru.wikipedia.org/wiki/%D0%9A%D0%B5%D1%80%D1%87%D0%B5%D0%BD%D1%81%D0%BA%D0%B8%D0%B9_%D0%BF%D1%80%D0%BE%D0%BB%D0%B8%D0%B2" TargetMode="External"/><Relationship Id="rId17" Type="http://schemas.openxmlformats.org/officeDocument/2006/relationships/hyperlink" Target="http://ru.wikipedia.org/w/index.php?title=%D0%90148_(%D0%B0%D0%B2%D1%82%D0%BE%D0%B4%D0%BE%D1%80%D0%BE%D0%B3%D0%B0)&amp;action=edit&amp;redlink=1" TargetMode="External"/><Relationship Id="rId2" Type="http://schemas.openxmlformats.org/officeDocument/2006/relationships/hyperlink" Target="http://ru.wikipedia.org/wiki/%D0%9A%D1%80%D0%B0%D1%81%D0%BD%D0%BE%D0%B4%D0%B0%D1%80%D1%81%D0%BA%D0%B8%D0%B9_%D0%BA%D1%80%D0%B0%D0%B9#cite_note-12" TargetMode="External"/><Relationship Id="rId16" Type="http://schemas.openxmlformats.org/officeDocument/2006/relationships/hyperlink" Target="http://ru.wikipedia.org/w/index.php?title=%D0%90146_(%D0%B0%D0%B2%D1%82%D0%BE%D0%B4%D0%BE%D1%80%D0%BE%D0%B3%D0%B0)&amp;action=edit&amp;redlink=1" TargetMode="External"/><Relationship Id="rId20" Type="http://schemas.openxmlformats.org/officeDocument/2006/relationships/hyperlink" Target="http://ru.wikipedia.org/wiki/%D0%9C%D0%B5%D0%B4%D0%B2%D0%B5%D0%B4%D0%B5%D0%B2,_%D0%94%D0%BC%D0%B8%D1%82%D1%80%D0%B8%D0%B9_%D0%90%D0%BD%D0%B0%D1%82%D0%BE%D0%BB%D1%8C%D0%B5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D%D0%BE%D0%B2%D0%BE%D1%80%D0%BE%D1%81%D1%81%D0%B8%D0%B9%D1%81%D0%BA" TargetMode="External"/><Relationship Id="rId11" Type="http://schemas.openxmlformats.org/officeDocument/2006/relationships/hyperlink" Target="http://ru.wikipedia.org/wiki/%D0%9C25_(%D0%B0%D0%B2%D1%82%D0%BE%D0%B4%D0%BE%D1%80%D0%BE%D0%B3%D0%B0)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ru.wikipedia.org/wiki/%D0%9C%D0%BE%D1%81%D0%BA%D0%B2%D0%B0" TargetMode="External"/><Relationship Id="rId15" Type="http://schemas.openxmlformats.org/officeDocument/2006/relationships/hyperlink" Target="http://ru.wikipedia.org/wiki/%D0%90%D0%B1%D1%85%D0%B0%D0%B7%D0%B8%D1%8F" TargetMode="External"/><Relationship Id="rId23" Type="http://schemas.openxmlformats.org/officeDocument/2006/relationships/hyperlink" Target="http://ru.wikipedia.org/wiki/%D0%90%D0%B2%D1%82%D0%BE%D0%BD%D0%BE%D0%BC%D0%BD%D0%B0%D1%8F_%D0%A0%D0%B5%D1%81%D0%BF%D1%83%D0%B1%D0%BB%D0%B8%D0%BA%D0%B0_%D0%9A%D1%80%D1%8B%D0%BC" TargetMode="External"/><Relationship Id="rId10" Type="http://schemas.openxmlformats.org/officeDocument/2006/relationships/hyperlink" Target="http://ru.wikipedia.org/wiki/%D0%95%D0%B2%D1%80%D0%BE%D0%BF%D0%B5%D0%B9%D1%81%D0%BA%D0%B8%D0%B9_%D0%BC%D0%B0%D1%80%D1%88%D1%80%D1%83%D1%82_E97" TargetMode="External"/><Relationship Id="rId19" Type="http://schemas.openxmlformats.org/officeDocument/2006/relationships/hyperlink" Target="http://ru.wikipedia.org/wiki/2010_%D0%B3%D0%BE%D0%B4" TargetMode="External"/><Relationship Id="rId4" Type="http://schemas.openxmlformats.org/officeDocument/2006/relationships/hyperlink" Target="http://ru.wikipedia.org/wiki/%D0%9C4_(%D0%B0%D0%B2%D1%82%D0%BE%D0%B4%D0%BE%D1%80%D0%BE%D0%B3%D0%B0)" TargetMode="External"/><Relationship Id="rId9" Type="http://schemas.openxmlformats.org/officeDocument/2006/relationships/hyperlink" Target="http://ru.wikipedia.org/wiki/%D0%9A%D0%B0%D0%B2%D0%BA%D0%B0%D0%B7_(%D0%B0%D0%B2%D1%82%D0%BE%D0%BC%D0%B0%D0%B3%D0%B8%D1%81%D1%82%D1%80%D0%B0%D0%BB%D1%8C)" TargetMode="External"/><Relationship Id="rId14" Type="http://schemas.openxmlformats.org/officeDocument/2006/relationships/hyperlink" Target="http://ru.wikipedia.org/wiki/%D0%94%D0%B6%D1%83%D0%B1%D0%B3%D0%B0" TargetMode="External"/><Relationship Id="rId22" Type="http://schemas.openxmlformats.org/officeDocument/2006/relationships/hyperlink" Target="http://ru.wikipedia.org/wiki/2014_%D0%B3%D0%BE%D0%B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5%D1%80%D1%87%D0%B5%D0%BD%D1%81%D0%BA%D0%B8%D0%B9_%D0%BF%D1%80%D0%BE%D0%BB%D0%B8%D0%B2" TargetMode="External"/><Relationship Id="rId3" Type="http://schemas.openxmlformats.org/officeDocument/2006/relationships/hyperlink" Target="http://ru.wikipedia.org/wiki/%D0%A1%D0%B5%D0%B2%D0%B5%D1%80%D0%BE-%D0%9A%D0%B0%D0%B2%D0%BA%D0%B0%D0%B7%D1%81%D0%BA%D0%B0%D1%8F_%D0%B6%D0%B5%D0%BB%D0%B5%D0%B7%D0%BD%D0%B0%D1%8F_%D0%B4%D0%BE%D1%80%D0%BE%D0%B3%D0%B0" TargetMode="External"/><Relationship Id="rId7" Type="http://schemas.openxmlformats.org/officeDocument/2006/relationships/hyperlink" Target="http://ru.wikipedia.org/wiki/%D0%9A%D1%80%D1%8B%D0%BC" TargetMode="External"/><Relationship Id="rId2" Type="http://schemas.openxmlformats.org/officeDocument/2006/relationships/hyperlink" Target="http://ru.wikipedia.org/wiki/%D0%A0%D0%96%D0%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3%D0%BA%D1%80%D0%B0%D0%B8%D0%BD%D0%B0" TargetMode="External"/><Relationship Id="rId5" Type="http://schemas.openxmlformats.org/officeDocument/2006/relationships/hyperlink" Target="http://ru.wikipedia.org/wiki/%D0%90%D0%B1%D1%85%D0%B0%D0%B7%D0%B8%D1%8F" TargetMode="External"/><Relationship Id="rId4" Type="http://schemas.openxmlformats.org/officeDocument/2006/relationships/hyperlink" Target="http://ru.wikipedia.org/wiki/%D0%A1%D1%82%D0%B0%D0%B2%D1%80%D0%BE%D0%BF%D0%BE%D0%BB%D1%8C%D1%81%D0%BA%D0%B8%D0%B9_%D0%BA%D1%80%D0%B0%D0%B9" TargetMode="Externa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0%D0%BF%D0%B0" TargetMode="External"/><Relationship Id="rId13" Type="http://schemas.openxmlformats.org/officeDocument/2006/relationships/hyperlink" Target="http://ru.wikipedia.org/wiki/%D0%AD%D0%BA%D1%81%D0%BF%D0%BE%D1%80%D1%82" TargetMode="External"/><Relationship Id="rId3" Type="http://schemas.openxmlformats.org/officeDocument/2006/relationships/hyperlink" Target="http://ru.wikipedia.org/wiki/%D0%95%D0%B9%D1%81%D0%BA" TargetMode="External"/><Relationship Id="rId7" Type="http://schemas.openxmlformats.org/officeDocument/2006/relationships/hyperlink" Target="http://ru.wikipedia.org/wiki/%D0%A2%D0%B0%D0%BC%D0%B0%D0%BD%D1%8C" TargetMode="External"/><Relationship Id="rId12" Type="http://schemas.openxmlformats.org/officeDocument/2006/relationships/hyperlink" Target="http://ru.wikipedia.org/wiki/%D0%A1%D0%BE%D1%87%D0%B8" TargetMode="External"/><Relationship Id="rId2" Type="http://schemas.openxmlformats.org/officeDocument/2006/relationships/hyperlink" Target="http://ru.wikipedia.org/wiki/%D0%90%D0%B7%D0%BE%D0%B2%D1%81%D0%BA%D0%BE%D0%B5_%D0%BC%D0%BE%D1%80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F%D0%BE%D1%80%D1%82_%D0%9A%D0%B0%D0%B2%D0%BA%D0%B0%D0%B7" TargetMode="External"/><Relationship Id="rId11" Type="http://schemas.openxmlformats.org/officeDocument/2006/relationships/hyperlink" Target="http://ru.wikipedia.org/wiki/%D0%A2%D1%83%D0%B0%D0%BF%D1%81%D0%B5" TargetMode="External"/><Relationship Id="rId5" Type="http://schemas.openxmlformats.org/officeDocument/2006/relationships/hyperlink" Target="http://ru.wikipedia.org/wiki/%D0%A7%D1%91%D1%80%D0%BD%D0%BE%D0%B5_%D0%BC%D0%BE%D1%80%D0%B5" TargetMode="External"/><Relationship Id="rId15" Type="http://schemas.openxmlformats.org/officeDocument/2006/relationships/image" Target="../media/image18.jpeg"/><Relationship Id="rId10" Type="http://schemas.openxmlformats.org/officeDocument/2006/relationships/hyperlink" Target="http://ru.wikipedia.org/wiki/%D0%93%D0%B5%D0%BB%D0%B5%D0%BD%D0%B4%D0%B6%D0%B8%D0%BA" TargetMode="External"/><Relationship Id="rId4" Type="http://schemas.openxmlformats.org/officeDocument/2006/relationships/hyperlink" Target="http://ru.wikipedia.org/wiki/%D0%A2%D0%B5%D0%BC%D1%80%D1%8E%D0%BA" TargetMode="External"/><Relationship Id="rId9" Type="http://schemas.openxmlformats.org/officeDocument/2006/relationships/hyperlink" Target="http://ru.wikipedia.org/wiki/%D0%9D%D0%BE%D0%B2%D0%BE%D1%80%D0%BE%D1%81%D1%81%D0%B8%D0%B9%D1%81%D0%BA" TargetMode="External"/><Relationship Id="rId14" Type="http://schemas.openxmlformats.org/officeDocument/2006/relationships/hyperlink" Target="http://ru.wikipedia.org/wiki/%D0%9D%D0%B5%D1%84%D1%82%D1%8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A%D0%B0%D1%87%D1%91%D0%B2,_%D0%90%D0%BB%D0%B5%D0%BA%D1%81%D0%B0%D0%BD%D0%B4%D1%80_%D0%9D%D0%B8%D0%BA%D0%BE%D0%BB%D0%B0%D0%B5%D0%B2%D0%B8%D1%87" TargetMode="External"/><Relationship Id="rId3" Type="http://schemas.openxmlformats.org/officeDocument/2006/relationships/hyperlink" Target="http://ru.wikipedia.org/wiki/%D0%AE%D0%B6%D0%BD%D1%8B%D0%B9_%D1%84%D0%B5%D0%B4%D0%B5%D1%80%D0%B0%D0%BB%D1%8C%D0%BD%D1%8B%D0%B9_%D0%BE%D0%BA%D1%80%D1%83%D0%B3_%D0%A0%D0%BE%D1%81%D1%81%D0%B8%D0%B9%D1%81%D0%BA%D0%BE%D0%B9_%D0%A4%D0%B5%D0%B4%D0%B5%D1%80%D0%B0%D1%86%D0%B8%D0%B8" TargetMode="External"/><Relationship Id="rId7" Type="http://schemas.openxmlformats.org/officeDocument/2006/relationships/hyperlink" Target="http://ru.wikipedia.org/wiki/%D0%93%D0%BB%D0%B0%D0%B2%D0%B0_%D0%B0%D0%B4%D0%BC%D0%B8%D0%BD%D0%B8%D1%81%D1%82%D1%80%D0%B0%D1%86%D0%B8%D0%B8_%D0%9A%D1%80%D0%B0%D1%81%D0%BD%D0%BE%D0%B4%D0%B0%D1%80%D1%81%D0%BA%D0%BE%D0%B3%D0%BE_%D0%BA%D1%80%D0%B0%D1%8F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0%D1%81%D0%BD%D0%BE%D0%B4%D0%B0%D1%80" TargetMode="External"/><Relationship Id="rId5" Type="http://schemas.openxmlformats.org/officeDocument/2006/relationships/hyperlink" Target="http://ru.wikipedia.org/wiki/1937_%D0%B3%D0%BE%D0%B4" TargetMode="External"/><Relationship Id="rId4" Type="http://schemas.openxmlformats.org/officeDocument/2006/relationships/hyperlink" Target="http://ru.wikipedia.org/wiki/13_%D1%81%D0%B5%D0%BD%D1%82%D1%8F%D0%B1%D1%80%D1%8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9%D1%81%D0%BA" TargetMode="External"/><Relationship Id="rId13" Type="http://schemas.openxmlformats.org/officeDocument/2006/relationships/hyperlink" Target="http://ru.wikipedia.org/wiki/%D0%95%D0%B9%D1%81%D0%BA%D0%B8%D0%B9_%D1%80%D0%B0%D0%B9%D0%BE%D0%BD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://ru.wikipedia.org/wiki/%D0%A7%D1%91%D1%80%D0%BD%D0%BE%D0%B5_%D0%BC%D0%BE%D1%80%D0%B5" TargetMode="External"/><Relationship Id="rId7" Type="http://schemas.openxmlformats.org/officeDocument/2006/relationships/hyperlink" Target="http://ru.wikipedia.org/wiki/%D0%90%D0%BD%D0%B0%D0%BF%D0%B0" TargetMode="External"/><Relationship Id="rId12" Type="http://schemas.openxmlformats.org/officeDocument/2006/relationships/hyperlink" Target="http://ru.wikipedia.org/wiki/%D0%90%D0%BF%D1%88%D0%B5%D1%80%D0%BE%D0%BD%D1%81%D0%BA%D0%B8%D0%B9_%D1%80%D0%B0%D0%B9%D0%BE%D0%BD" TargetMode="External"/><Relationship Id="rId17" Type="http://schemas.openxmlformats.org/officeDocument/2006/relationships/hyperlink" Target="http://ru.wikipedia.org/wiki/%D0%A2%D0%B5%D0%BC%D1%80%D1%8E%D0%BA%D1%81%D0%BA%D0%B8%D0%B9_%D1%80%D0%B0%D0%B9%D0%BE%D0%BD" TargetMode="External"/><Relationship Id="rId2" Type="http://schemas.openxmlformats.org/officeDocument/2006/relationships/hyperlink" Target="http://ru.wikipedia.org/wiki/%D0%A2%D1%83%D1%80%D0%B8%D0%B7%D0%BC" TargetMode="External"/><Relationship Id="rId16" Type="http://schemas.openxmlformats.org/officeDocument/2006/relationships/hyperlink" Target="http://ru.wikipedia.org/wiki/%D0%A1%D0%BB%D0%B0%D0%B2%D1%8F%D0%BD%D1%81%D0%BA%D0%B8%D0%B9_%D1%80%D0%B0%D0%B9%D0%BE%D0%BD_%D0%9A%D1%80%D0%B0%D1%81%D0%BD%D0%BE%D0%B4%D0%B0%D1%80%D1%81%D0%BA%D0%BE%D0%B3%D0%BE_%D0%BA%D1%80%D0%B0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3%D0%B5%D0%BB%D0%B5%D0%BD%D0%B4%D0%B6%D0%B8%D0%BA" TargetMode="External"/><Relationship Id="rId11" Type="http://schemas.openxmlformats.org/officeDocument/2006/relationships/hyperlink" Target="http://ru.wikipedia.org/wiki/%D0%90%D0%B1%D0%B8%D0%BD%D1%81%D0%BA%D0%B8%D0%B9_%D1%80%D0%B0%D0%B9%D0%BE%D0%BD" TargetMode="External"/><Relationship Id="rId5" Type="http://schemas.openxmlformats.org/officeDocument/2006/relationships/hyperlink" Target="http://ru.wikipedia.org/wiki/%D0%A1%D0%BE%D1%87%D0%B8" TargetMode="External"/><Relationship Id="rId15" Type="http://schemas.openxmlformats.org/officeDocument/2006/relationships/hyperlink" Target="http://ru.wikipedia.org/wiki/%D0%9D%D0%BE%D0%B2%D0%BE%D1%80%D0%BE%D1%81%D1%81%D0%B8%D0%B9%D1%81%D0%BA" TargetMode="External"/><Relationship Id="rId10" Type="http://schemas.openxmlformats.org/officeDocument/2006/relationships/hyperlink" Target="http://ru.wikipedia.org/wiki/%D0%A2%D1%83%D0%B0%D0%BF%D1%81%D0%B8%D0%BD%D1%81%D0%BA%D0%B8%D0%B9_%D1%80%D0%B0%D0%B9%D0%BE%D0%BD" TargetMode="External"/><Relationship Id="rId4" Type="http://schemas.openxmlformats.org/officeDocument/2006/relationships/hyperlink" Target="http://ru.wikipedia.org/wiki/%D0%90%D0%B7%D0%BE%D0%B2%D1%81%D0%BA%D0%BE%D0%B5_%D0%BC%D0%BE%D1%80%D0%B5" TargetMode="External"/><Relationship Id="rId9" Type="http://schemas.openxmlformats.org/officeDocument/2006/relationships/hyperlink" Target="http://ru.wikipedia.org/wiki/%D0%93%D0%BE%D1%80%D1%8F%D1%87%D0%B8%D0%B9_%D0%9A%D0%BB%D1%8E%D1%87" TargetMode="External"/><Relationship Id="rId14" Type="http://schemas.openxmlformats.org/officeDocument/2006/relationships/hyperlink" Target="http://ru.wikipedia.org/wiki/%D0%9C%D0%BE%D1%81%D1%82%D0%BE%D0%B2%D1%81%D0%BA%D0%B8%D0%B9_%D1%80%D0%B0%D0%B9%D0%BE%D0%B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7%D0%BE%D0%B2%D1%81%D0%BA%D0%BE%D0%B5_%D0%BC%D0%BE%D1%80%D0%B5" TargetMode="External"/><Relationship Id="rId3" Type="http://schemas.openxmlformats.org/officeDocument/2006/relationships/hyperlink" Target="http://ru.wikipedia.org/wiki/%D0%A1%D0%B5%D0%B2%D0%B5%D1%80%D0%BD%D1%8B%D0%B9_%D0%9A%D0%B0%D0%B2%D0%BA%D0%B0%D0%B7" TargetMode="External"/><Relationship Id="rId7" Type="http://schemas.openxmlformats.org/officeDocument/2006/relationships/hyperlink" Target="http://ru.wikipedia.org/wiki/%D0%90%D0%B1%D1%85%D0%B0%D0%B7%D0%B8%D1%8F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1%82%D0%B0%D0%B2%D1%80%D0%BE%D0%BF%D0%BE%D0%BB%D1%8C%D1%81%D0%BA%D0%B8%D0%B9_%D0%BA%D1%80%D0%B0%D0%B9" TargetMode="External"/><Relationship Id="rId5" Type="http://schemas.openxmlformats.org/officeDocument/2006/relationships/hyperlink" Target="http://ru.wikipedia.org/wiki/%D0%A0%D0%BE%D1%81%D1%82%D0%BE%D0%B2%D1%81%D0%BA%D0%B0%D1%8F_%D0%BE%D0%B1%D0%BB%D0%B0%D1%81%D1%82%D1%8C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ru.wikipedia.org/wiki/%D0%AE%D0%B6%D0%BD%D1%8B%D0%B9_%D1%84%D0%B5%D0%B4%D0%B5%D1%80%D0%B0%D0%BB%D1%8C%D0%BD%D1%8B%D0%B9_%D0%BE%D0%BA%D1%80%D1%83%D0%B3_%D0%A0%D0%BE%D1%81%D1%81%D0%B8%D0%B9%D1%81%D0%BA%D0%BE%D0%B9_%D0%A4%D0%B5%D0%B4%D0%B5%D1%80%D0%B0%D1%86%D0%B8%D0%B8" TargetMode="External"/><Relationship Id="rId9" Type="http://schemas.openxmlformats.org/officeDocument/2006/relationships/hyperlink" Target="http://ru.wikipedia.org/wiki/%D0%A7%D1%91%D1%80%D0%BD%D0%BE%D0%B5_%D0%BC%D0%BE%D1%80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1%D0%B0%D0%BD%D0%BE-%D0%9F%D1%80%D0%B8%D0%B0%D0%B7%D0%BE%D0%B2%D1%81%D0%BA%D0%B0%D1%8F_%D0%BD%D0%B8%D0%B7%D0%BC%D0%B5%D0%BD%D0%BD%D0%BE%D1%81%D1%82%D1%8C" TargetMode="External"/><Relationship Id="rId2" Type="http://schemas.openxmlformats.org/officeDocument/2006/relationships/hyperlink" Target="http://ru.wikipedia.org/wiki/%D0%9A%D1%83%D0%B1%D0%B0%D0%BD%D1%8C_(%D1%80%D0%B5%D0%BA%D0%B0)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ru.wikipedia.org/wiki/%D0%91%D0%BE%D0%BB%D1%8C%D1%88%D0%BE%D0%B9_%D0%9A%D0%B0%D0%B2%D0%BA%D0%B0%D0%B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7%D0%B2%D0%B5%D1%81%D1%82%D0%BD%D1%8F%D0%BA" TargetMode="External"/><Relationship Id="rId13" Type="http://schemas.openxmlformats.org/officeDocument/2006/relationships/hyperlink" Target="http://ru.wikipedia.org/wiki/%D0%9C%D0%B5%D0%B4%D1%8C" TargetMode="External"/><Relationship Id="rId18" Type="http://schemas.openxmlformats.org/officeDocument/2006/relationships/hyperlink" Target="http://ru.wikipedia.org/wiki/%D0%93%D0%B8%D0%BF%D1%81" TargetMode="External"/><Relationship Id="rId3" Type="http://schemas.openxmlformats.org/officeDocument/2006/relationships/hyperlink" Target="http://ru.wikipedia.org/wiki/%D0%9F%D1%80%D0%B8%D1%80%D0%BE%D0%B4%D0%BD%D1%8B%D0%B9_%D0%B3%D0%B0%D0%B7" TargetMode="External"/><Relationship Id="rId21" Type="http://schemas.openxmlformats.org/officeDocument/2006/relationships/hyperlink" Target="http://ru.wikipedia.org/w/index.php?title=%D0%90%D0%BD%D0%B0%D1%81%D1%82%D0%B0%D1%81%D0%B8%D0%B5%D0%B2%D1%81%D0%BA%D0%BE-%D0%A2%D1%80%D0%BE%D0%B8%D1%86%D0%BA%D0%BE%D0%B5_%D0%BC%D0%B5%D1%81%D1%82%D0%BE%D1%80%D0%BE%D0%B6%D0%B4%D0%B5%D0%BD%D0%B8%D0%B5&amp;action=edit&amp;redlink=1" TargetMode="External"/><Relationship Id="rId7" Type="http://schemas.openxmlformats.org/officeDocument/2006/relationships/hyperlink" Target="http://ru.wikipedia.org/wiki/%D0%9C%D1%80%D0%B0%D0%BC%D0%BE%D1%80" TargetMode="External"/><Relationship Id="rId12" Type="http://schemas.openxmlformats.org/officeDocument/2006/relationships/hyperlink" Target="http://ru.wikipedia.org/wiki/%D0%96%D0%B5%D0%BB%D0%B5%D0%B7%D0%BE" TargetMode="External"/><Relationship Id="rId17" Type="http://schemas.openxmlformats.org/officeDocument/2006/relationships/hyperlink" Target="http://ru.wikipedia.org/wiki/%D0%A0%D1%82%D1%83%D1%82%D1%8C" TargetMode="External"/><Relationship Id="rId2" Type="http://schemas.openxmlformats.org/officeDocument/2006/relationships/hyperlink" Target="http://ru.wikipedia.org/wiki/%D0%9D%D0%B5%D1%84%D1%82%D1%8C" TargetMode="External"/><Relationship Id="rId16" Type="http://schemas.openxmlformats.org/officeDocument/2006/relationships/hyperlink" Target="http://ru.wikipedia.org/wiki/%D0%9A%D0%B0%D0%BC%D0%B5%D0%BD%D0%BD%D0%B0%D1%8F_%D1%81%D0%BE%D0%BB%D1%8C" TargetMode="External"/><Relationship Id="rId20" Type="http://schemas.openxmlformats.org/officeDocument/2006/relationships/hyperlink" Target="http://ru.wikipedia.org/wiki/1865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1%D1%80%D0%BE%D0%BC" TargetMode="External"/><Relationship Id="rId11" Type="http://schemas.openxmlformats.org/officeDocument/2006/relationships/hyperlink" Target="http://ru.wikipedia.org/wiki/%D0%9A%D0%B2%D0%B0%D1%80%D1%86%D0%B5%D0%B2%D1%8B%D0%B9_%D0%BF%D0%B5%D1%81%D0%BE%D0%BA" TargetMode="External"/><Relationship Id="rId5" Type="http://schemas.openxmlformats.org/officeDocument/2006/relationships/hyperlink" Target="http://ru.wikipedia.org/wiki/%D0%99%D0%BE%D0%B4" TargetMode="External"/><Relationship Id="rId15" Type="http://schemas.openxmlformats.org/officeDocument/2006/relationships/hyperlink" Target="http://ru.wikipedia.org/wiki/%D0%A0%D1%83%D0%B4%D0%B0" TargetMode="External"/><Relationship Id="rId10" Type="http://schemas.openxmlformats.org/officeDocument/2006/relationships/hyperlink" Target="http://ru.wikipedia.org/wiki/%D0%93%D1%80%D0%B0%D0%B2%D0%B8%D0%B9" TargetMode="External"/><Relationship Id="rId19" Type="http://schemas.openxmlformats.org/officeDocument/2006/relationships/hyperlink" Target="http://ru.wikipedia.org/wiki/%D0%97%D0%BE%D0%BB%D0%BE%D1%82%D0%BE" TargetMode="External"/><Relationship Id="rId4" Type="http://schemas.openxmlformats.org/officeDocument/2006/relationships/hyperlink" Target="http://ru.wikipedia.org/wiki/%D0%9C%D0%B5%D1%80%D0%B3%D0%B5%D0%BB%D1%8C" TargetMode="External"/><Relationship Id="rId9" Type="http://schemas.openxmlformats.org/officeDocument/2006/relationships/hyperlink" Target="http://ru.wikipedia.org/wiki/%D0%9F%D0%B5%D1%81%D1%87%D0%B0%D0%BD%D0%B8%D0%BA" TargetMode="External"/><Relationship Id="rId14" Type="http://schemas.openxmlformats.org/officeDocument/2006/relationships/hyperlink" Target="http://ru.wikipedia.org/wiki/%D0%90%D0%BF%D0%B0%D1%82%D0%B8%D1%82" TargetMode="External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91%D0%BD" TargetMode="External"/><Relationship Id="rId3" Type="http://schemas.openxmlformats.org/officeDocument/2006/relationships/hyperlink" Target="http://ru.wikipedia.org/wiki/%D0%A3%D0%BC%D0%B5%D1%80%D0%B5%D0%BD%D0%BD%D0%BE-%D0%BA%D0%BE%D0%BD%D1%82%D0%B8%D0%BD%D0%B5%D0%BD%D1%82%D0%B0%D0%BB%D1%8C%D0%BD%D1%8B%D0%B9_%D0%BA%D0%BB%D0%B8%D0%BC%D0%B0%D1%82" TargetMode="External"/><Relationship Id="rId7" Type="http://schemas.openxmlformats.org/officeDocument/2006/relationships/hyperlink" Target="http://ru.wikipedia.org/wiki/%D0%A1%D1%83%D0%B1%D1%82%D1%80%D0%BE%D0%BF%D0%B8%D0%BA%D0%B8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ru.wikipedia.org/wiki/%D0%9A%D0%BB%D0%B8%D0%BC%D0%B0%D1%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1%80%D0%B5%D0%B4%D0%B8%D0%B7%D0%B5%D0%BC%D0%BD%D0%BE%D0%BC%D0%BE%D1%80%D1%81%D0%BA%D0%B8%D0%B9_%D0%BA%D0%BB%D0%B8%D0%BC%D0%B0%D1%82" TargetMode="External"/><Relationship Id="rId11" Type="http://schemas.openxmlformats.org/officeDocument/2006/relationships/hyperlink" Target="http://ru.wikipedia.org/wiki/%D0%9F%D0%B0%D0%B2%D0%BE%D0%B4%D0%BE%D0%BA" TargetMode="External"/><Relationship Id="rId5" Type="http://schemas.openxmlformats.org/officeDocument/2006/relationships/hyperlink" Target="http://ru.wikipedia.org/wiki/%D0%A2%D1%83%D0%B0%D0%BF%D1%81%D0%B5" TargetMode="External"/><Relationship Id="rId10" Type="http://schemas.openxmlformats.org/officeDocument/2006/relationships/hyperlink" Target="http://ru.wikipedia.org/wiki/%D0%A1%D0%BE%D1%87%D0%B8" TargetMode="External"/><Relationship Id="rId4" Type="http://schemas.openxmlformats.org/officeDocument/2006/relationships/hyperlink" Target="http://ru.wikipedia.org/wiki/%D0%90%D0%BD%D0%B0%D0%BF%D0%B0" TargetMode="External"/><Relationship Id="rId9" Type="http://schemas.openxmlformats.org/officeDocument/2006/relationships/hyperlink" Target="http://ru.wikipedia.org/wiki/%D0%91%D0%BE%D1%80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F%D1%81%D1%83%D0%B3%D1%81%D0%BA%D0%BE%D0%B5_%D0%B2%D0%BE%D0%B4%D0%BE%D1%85%D1%80%D0%B0%D0%BD%D0%B8%D0%BB%D0%B8%D1%89%D0%B5" TargetMode="External"/><Relationship Id="rId13" Type="http://schemas.openxmlformats.org/officeDocument/2006/relationships/hyperlink" Target="http://ru.wikipedia.org/wiki/%D0%90%D0%B1%D1%80%D0%B0%D1%83_(%D0%BE%D0%B7%D0%B5%D1%80%D0%BE)" TargetMode="External"/><Relationship Id="rId3" Type="http://schemas.openxmlformats.org/officeDocument/2006/relationships/hyperlink" Target="http://ru.wikipedia.org/wiki/%D0%A3%D1%80%D1%83%D0%BF_(%D1%80%D0%B5%D0%BA%D0%B0)" TargetMode="External"/><Relationship Id="rId7" Type="http://schemas.openxmlformats.org/officeDocument/2006/relationships/hyperlink" Target="http://ru.wikipedia.org/w/index.php?title=%D0%A2%D1%88%D0%B8%D0%BA%D1%81%D0%BA%D0%BE%D0%B5_%D0%B2%D0%BE%D0%B4%D0%BE%D1%85%D1%80%D0%B0%D0%BD%D0%B8%D0%BB%D0%B8%D1%89%D0%B5&amp;action=edit&amp;redlink=1" TargetMode="External"/><Relationship Id="rId12" Type="http://schemas.openxmlformats.org/officeDocument/2006/relationships/hyperlink" Target="http://ru.wikipedia.org/wiki/%D0%A1%D0%B5%D0%B2%D0%B5%D1%80%D0%BD%D1%8B%D0%B9_%D0%9A%D0%B0%D0%B2%D0%BA%D0%B0%D0%B7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://ru.wikipedia.org/wiki/%D0%9A%D1%83%D0%B1%D0%B0%D0%BD%D1%8C_(%D1%80%D0%B5%D0%BA%D0%B0)" TargetMode="External"/><Relationship Id="rId16" Type="http://schemas.openxmlformats.org/officeDocument/2006/relationships/hyperlink" Target="http://ru.wikipedia.org/wiki/%D0%9C%D0%B8%D0%BD%D0%B5%D1%80%D0%B0%D0%BB%D1%8C%D0%BD%D0%B0%D1%8F_%D0%B2%D0%BE%D0%B4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C%D0%B7%D1%8B%D0%BC%D1%82%D0%B0_(%D1%80%D0%B5%D0%BA%D0%B0)" TargetMode="External"/><Relationship Id="rId11" Type="http://schemas.openxmlformats.org/officeDocument/2006/relationships/hyperlink" Target="http://ru.wikipedia.org/wiki/%D0%90%D0%B7%D0%BE%D0%B2%D1%81%D0%BA%D0%BE%D0%B5_%D0%BC%D0%BE%D1%80%D0%B5" TargetMode="External"/><Relationship Id="rId5" Type="http://schemas.openxmlformats.org/officeDocument/2006/relationships/hyperlink" Target="http://ru.wikipedia.org/wiki/%D0%91%D0%B5%D0%BB%D0%B0%D1%8F_(%D1%80%D0%B5%D0%BA%D0%B0)" TargetMode="External"/><Relationship Id="rId15" Type="http://schemas.openxmlformats.org/officeDocument/2006/relationships/hyperlink" Target="http://ru.wikipedia.org/wiki/%D0%A2%D0%B5%D1%80%D0%BC%D0%B0%D0%BB%D1%8C%D0%BD%D1%8B%D0%B5_%D0%B2%D0%BE%D0%B4%D1%8B" TargetMode="External"/><Relationship Id="rId10" Type="http://schemas.openxmlformats.org/officeDocument/2006/relationships/hyperlink" Target="http://ru.wikipedia.org/wiki/%D0%A2%D0%B0%D0%BC%D0%B0%D0%BD%D1%8C_(%D0%BF%D0%BE%D0%BB%D1%83%D0%BE%D1%81%D1%82%D1%80%D0%BE%D0%B2)" TargetMode="External"/><Relationship Id="rId4" Type="http://schemas.openxmlformats.org/officeDocument/2006/relationships/hyperlink" Target="http://ru.wikipedia.org/wiki/%D0%9B%D0%B0%D0%B1%D0%B0_(%D1%80%D0%B5%D0%BA%D0%B0)" TargetMode="External"/><Relationship Id="rId9" Type="http://schemas.openxmlformats.org/officeDocument/2006/relationships/hyperlink" Target="http://ru.wikipedia.org/wiki/%D0%9A%D1%80%D0%B0%D1%81%D0%BD%D0%BE%D0%B4%D0%B0%D1%80%D1%81%D0%BA%D0%BE%D0%B5_%D0%B2%D0%BE%D0%B4%D0%BE%D1%85%D1%80%D0%B0%D0%BD%D0%B8%D0%BB%D0%B8%D1%89%D0%B5" TargetMode="External"/><Relationship Id="rId14" Type="http://schemas.openxmlformats.org/officeDocument/2006/relationships/hyperlink" Target="http://ru.wikipedia.org/wiki/%D0%95%D0%B2%D1%80%D0%BE%D0%BF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3%D0%B1%D0%B0%D0%BD%D1%8C_(%D1%80%D0%B5%D0%BA%D0%B0)" TargetMode="External"/><Relationship Id="rId2" Type="http://schemas.openxmlformats.org/officeDocument/2006/relationships/hyperlink" Target="http://ru.wikipedia.org/wiki/%D0%A2%D0%B0%D0%BC%D0%B0%D0%BD%D1%81%D0%BA%D0%B8%D0%B9_%D0%BF%D0%BE%D0%BB%D1%83%D0%BE%D1%81%D1%82%D1%80%D0%BE%D0%B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8%D1%85%D1%82%D0%B0" TargetMode="External"/><Relationship Id="rId13" Type="http://schemas.openxmlformats.org/officeDocument/2006/relationships/hyperlink" Target="http://ru.wikipedia.org/wiki/%D0%A4%D0%B8%D1%81%D1%82%D0%B0%D1%88%D0%BA%D0%B0_%D1%82%D1%83%D0%BF%D0%BE%D0%BB%D0%B8%D1%81%D1%82%D0%BD%D0%B0%D1%8F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5%D0%BB%D1%8C" TargetMode="External"/><Relationship Id="rId12" Type="http://schemas.openxmlformats.org/officeDocument/2006/relationships/hyperlink" Target="http://ru.wikipedia.org/wiki/%D0%9C%D0%BE%D0%B6%D0%B6%D0%B5%D0%B2%D0%B5%D0%BB%D1%8C%D0%BD%D0%B8%D0%BA_%D0%B2%D0%BE%D0%BD%D1%8E%D1%87%D0%B8%D0%B9" TargetMode="External"/><Relationship Id="rId2" Type="http://schemas.openxmlformats.org/officeDocument/2006/relationships/hyperlink" Target="http://ru.wikipedia.org/wiki/%D0%9B%D0%B5%D1%8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8%D0%B8%D1%80%D0%BE%D0%BA%D0%BE%D0%BB%D0%B8%D1%81%D1%82%D0%B2%D0%B5%D0%BD%D0%BD%D1%8B%D0%B5_%D0%BB%D0%B5%D1%81%D0%B0" TargetMode="External"/><Relationship Id="rId11" Type="http://schemas.openxmlformats.org/officeDocument/2006/relationships/hyperlink" Target="http://ru.wikipedia.org/wiki/%D0%9C%D0%BE%D0%B6%D0%B6%D0%B5%D0%B2%D0%B5%D0%BB%D1%8C%D0%BD%D0%B8%D0%BA_%D0%B2%D1%8B%D1%81%D0%BE%D0%BA%D0%B8%D0%B9" TargetMode="External"/><Relationship Id="rId5" Type="http://schemas.openxmlformats.org/officeDocument/2006/relationships/hyperlink" Target="http://ru.wikipedia.org/wiki/%D0%91%D1%83%D0%BA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://ru.wikipedia.org/wiki/%D0%90%D0%BB%D1%8C%D0%BF%D0%B8%D0%B9%D1%81%D0%BA%D0%B8%D0%B5_%D0%BB%D1%83%D0%B3%D0%B0" TargetMode="External"/><Relationship Id="rId4" Type="http://schemas.openxmlformats.org/officeDocument/2006/relationships/hyperlink" Target="http://ru.wikipedia.org/wiki/%D0%94%D1%83%D0%B1" TargetMode="External"/><Relationship Id="rId9" Type="http://schemas.openxmlformats.org/officeDocument/2006/relationships/hyperlink" Target="http://ru.wikipedia.org/wiki/%D0%A1%D1%83%D0%B1%D0%B0%D0%BB%D1%8C%D0%BF%D0%B8%D0%B9%D1%81%D0%BA%D0%B8%D0%B5_%D0%BB%D1%83%D0%B3%D0%B0" TargetMode="External"/><Relationship Id="rId14" Type="http://schemas.openxmlformats.org/officeDocument/2006/relationships/hyperlink" Target="http://ru.wikipedia.org/wiki/%D0%96%D0%B8%D0%BC%D0%BE%D0%BB%D0%BE%D1%81%D1%82%D1%8C_%D1%8D%D1%82%D1%80%D1%83%D1%81%D1%81%D0%BA%D0%B0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Краснодарский край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28536"/>
            <a:ext cx="5976664" cy="920544"/>
          </a:xfrm>
        </p:spPr>
        <p:txBody>
          <a:bodyPr/>
          <a:lstStyle/>
          <a:p>
            <a:r>
              <a:rPr lang="ru-RU" dirty="0" smtClean="0"/>
              <a:t>Презентация ученицы 6 «в» класса МАОУ гимназии № 6 г.Тихорецк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Животный мир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территории края обитает 86 видов </a:t>
            </a:r>
            <a:r>
              <a:rPr lang="ru-RU" dirty="0" smtClean="0">
                <a:hlinkClick r:id="rId2" tooltip="Млекопитающие"/>
              </a:rPr>
              <a:t>млекопитающих</a:t>
            </a:r>
            <a:r>
              <a:rPr lang="ru-RU" dirty="0" smtClean="0"/>
              <a:t>, 20 — </a:t>
            </a:r>
            <a:r>
              <a:rPr lang="ru-RU" dirty="0" smtClean="0">
                <a:hlinkClick r:id="rId3" tooltip="Пресмыкающиеся"/>
              </a:rPr>
              <a:t>пресмыкающихся</a:t>
            </a:r>
            <a:r>
              <a:rPr lang="ru-RU" dirty="0" smtClean="0"/>
              <a:t>, свыше 300 — </a:t>
            </a:r>
            <a:r>
              <a:rPr lang="ru-RU" dirty="0" smtClean="0">
                <a:hlinkClick r:id="rId4" tooltip="Птицы"/>
              </a:rPr>
              <a:t>птиц</a:t>
            </a:r>
            <a:r>
              <a:rPr lang="ru-RU" dirty="0" smtClean="0"/>
              <a:t>, 11 видов </a:t>
            </a:r>
            <a:r>
              <a:rPr lang="ru-RU" dirty="0" smtClean="0">
                <a:hlinkClick r:id="rId5" tooltip="Земноводные"/>
              </a:rPr>
              <a:t>земноводных</a:t>
            </a:r>
            <a:r>
              <a:rPr lang="ru-RU" dirty="0" smtClean="0"/>
              <a:t>, при этом значительное количество животных занесено в </a:t>
            </a:r>
            <a:r>
              <a:rPr lang="ru-RU" dirty="0" smtClean="0">
                <a:hlinkClick r:id="rId6" tooltip="Красная книга"/>
              </a:rPr>
              <a:t>Красную книгу</a:t>
            </a:r>
            <a:r>
              <a:rPr lang="ru-RU" dirty="0" smtClean="0"/>
              <a:t> России (11 млекопитающих, 24 — птиц, 2 — земноводных , 3 вида пресмыкающихся). Среди них есть такие редкие виды, как </a:t>
            </a:r>
            <a:r>
              <a:rPr lang="ru-RU" dirty="0" smtClean="0">
                <a:hlinkClick r:id="rId7" tooltip="Хорь-перевязка (страница отсутствует)"/>
              </a:rPr>
              <a:t>хорь-перевязка</a:t>
            </a:r>
            <a:r>
              <a:rPr lang="ru-RU" dirty="0" smtClean="0"/>
              <a:t>, </a:t>
            </a:r>
            <a:r>
              <a:rPr lang="ru-RU" dirty="0" smtClean="0">
                <a:hlinkClick r:id="rId8" tooltip="Выдра кавказская"/>
              </a:rPr>
              <a:t>выдра кавказская</a:t>
            </a:r>
            <a:r>
              <a:rPr lang="ru-RU" dirty="0" smtClean="0"/>
              <a:t>, </a:t>
            </a:r>
            <a:r>
              <a:rPr lang="ru-RU" dirty="0" smtClean="0">
                <a:hlinkClick r:id="rId9" tooltip="Беркут"/>
              </a:rPr>
              <a:t>беркут</a:t>
            </a:r>
            <a:r>
              <a:rPr lang="ru-RU" dirty="0" smtClean="0"/>
              <a:t>, </a:t>
            </a:r>
            <a:r>
              <a:rPr lang="ru-RU" dirty="0" smtClean="0">
                <a:hlinkClick r:id="rId10" tooltip="Змееяд"/>
              </a:rPr>
              <a:t>змееяд</a:t>
            </a:r>
            <a:r>
              <a:rPr lang="ru-RU" dirty="0" smtClean="0"/>
              <a:t>, </a:t>
            </a:r>
            <a:r>
              <a:rPr lang="ru-RU" dirty="0" err="1" smtClean="0">
                <a:hlinkClick r:id="rId11" tooltip="Каравайка"/>
              </a:rPr>
              <a:t>каравайка</a:t>
            </a:r>
            <a:r>
              <a:rPr lang="ru-RU" dirty="0" smtClean="0"/>
              <a:t>, </a:t>
            </a:r>
            <a:r>
              <a:rPr lang="ru-RU" dirty="0" smtClean="0">
                <a:hlinkClick r:id="rId12" tooltip="Дрофа"/>
              </a:rPr>
              <a:t>дрофа</a:t>
            </a:r>
            <a:r>
              <a:rPr lang="ru-RU" dirty="0" smtClean="0"/>
              <a:t>, </a:t>
            </a:r>
            <a:r>
              <a:rPr lang="ru-RU" dirty="0" smtClean="0">
                <a:hlinkClick r:id="rId13" tooltip="Колпица"/>
              </a:rPr>
              <a:t>колпица</a:t>
            </a:r>
            <a:r>
              <a:rPr lang="ru-RU" dirty="0" smtClean="0"/>
              <a:t>, </a:t>
            </a:r>
            <a:r>
              <a:rPr lang="ru-RU" dirty="0" smtClean="0">
                <a:hlinkClick r:id="rId14" tooltip="Могильщик"/>
              </a:rPr>
              <a:t>могильщик</a:t>
            </a:r>
            <a:r>
              <a:rPr lang="ru-RU" dirty="0" smtClean="0"/>
              <a:t>, </a:t>
            </a:r>
            <a:r>
              <a:rPr lang="ru-RU" dirty="0" smtClean="0">
                <a:hlinkClick r:id="rId15" tooltip="Степной орел"/>
              </a:rPr>
              <a:t>степной орел</a:t>
            </a:r>
            <a:r>
              <a:rPr lang="ru-RU" dirty="0" smtClean="0"/>
              <a:t>, </a:t>
            </a:r>
            <a:r>
              <a:rPr lang="ru-RU" dirty="0" err="1" smtClean="0">
                <a:hlinkClick r:id="rId16" tooltip="Орлан-белохвост"/>
              </a:rPr>
              <a:t>орлан-белохвост</a:t>
            </a:r>
            <a:r>
              <a:rPr lang="ru-RU" dirty="0" smtClean="0"/>
              <a:t>, </a:t>
            </a:r>
            <a:r>
              <a:rPr lang="ru-RU" dirty="0" smtClean="0">
                <a:hlinkClick r:id="rId17" tooltip="Пеликаны"/>
              </a:rPr>
              <a:t>пеликаны</a:t>
            </a:r>
            <a:r>
              <a:rPr lang="ru-RU" dirty="0" smtClean="0"/>
              <a:t> кудрявый и розовый, </a:t>
            </a:r>
            <a:r>
              <a:rPr lang="ru-RU" dirty="0" smtClean="0">
                <a:hlinkClick r:id="rId18" tooltip="Сокол сапсан"/>
              </a:rPr>
              <a:t>сокол сапсан</a:t>
            </a:r>
            <a:r>
              <a:rPr lang="ru-RU" dirty="0" smtClean="0"/>
              <a:t>, </a:t>
            </a:r>
            <a:r>
              <a:rPr lang="ru-RU" dirty="0" smtClean="0">
                <a:hlinkClick r:id="rId19" tooltip="Скопа"/>
              </a:rPr>
              <a:t>скопа</a:t>
            </a:r>
            <a:r>
              <a:rPr lang="ru-RU" dirty="0" smtClean="0"/>
              <a:t>, </a:t>
            </a:r>
            <a:r>
              <a:rPr lang="ru-RU" dirty="0" smtClean="0">
                <a:hlinkClick r:id="rId20" tooltip="Кречет"/>
              </a:rPr>
              <a:t>кречет</a:t>
            </a:r>
            <a:r>
              <a:rPr lang="ru-RU" dirty="0" smtClean="0"/>
              <a:t>, </a:t>
            </a:r>
            <a:r>
              <a:rPr lang="ru-RU" dirty="0" smtClean="0">
                <a:hlinkClick r:id="rId21" tooltip="Стрепет"/>
              </a:rPr>
              <a:t>стрепет</a:t>
            </a:r>
            <a:r>
              <a:rPr lang="ru-RU" dirty="0" smtClean="0"/>
              <a:t>, </a:t>
            </a:r>
            <a:r>
              <a:rPr lang="ru-RU" dirty="0" smtClean="0">
                <a:hlinkClick r:id="rId22" tooltip="Тетерев кавказский (страница отсутствует)"/>
              </a:rPr>
              <a:t>тетерев кавказский</a:t>
            </a:r>
            <a:r>
              <a:rPr lang="ru-RU" dirty="0" smtClean="0"/>
              <a:t> и другие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4427984" y="1700808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До </a:t>
            </a:r>
            <a:r>
              <a:rPr lang="ru-RU" dirty="0" smtClean="0">
                <a:hlinkClick r:id="rId2" tooltip="Октябрьская революция"/>
              </a:rPr>
              <a:t>Октябрьской революции</a:t>
            </a:r>
            <a:r>
              <a:rPr lang="ru-RU" dirty="0" smtClean="0"/>
              <a:t> </a:t>
            </a:r>
            <a:r>
              <a:rPr lang="ru-RU" dirty="0" smtClean="0">
                <a:hlinkClick r:id="rId3" tooltip="1917 год"/>
              </a:rPr>
              <a:t>1917 года</a:t>
            </a:r>
            <a:r>
              <a:rPr lang="ru-RU" dirty="0" smtClean="0"/>
              <a:t> большую часть территории современного Краснодарского края занимала </a:t>
            </a:r>
            <a:r>
              <a:rPr lang="ru-RU" dirty="0" smtClean="0">
                <a:hlinkClick r:id="rId4" tooltip="Кубанская область"/>
              </a:rPr>
              <a:t>Кубанская область</a:t>
            </a:r>
            <a:r>
              <a:rPr lang="ru-RU" dirty="0" smtClean="0"/>
              <a:t>, образованная в </a:t>
            </a:r>
            <a:r>
              <a:rPr lang="ru-RU" dirty="0" smtClean="0">
                <a:hlinkClick r:id="rId5" tooltip="1860"/>
              </a:rPr>
              <a:t>1860</a:t>
            </a:r>
            <a:r>
              <a:rPr lang="ru-RU" dirty="0" smtClean="0"/>
              <a:t> из </a:t>
            </a:r>
            <a:r>
              <a:rPr lang="ru-RU" dirty="0" smtClean="0">
                <a:hlinkClick r:id="rId6" tooltip="Черноморское казачье войско"/>
              </a:rPr>
              <a:t>Черноморского казачьего войска</a:t>
            </a:r>
            <a:r>
              <a:rPr lang="ru-RU" dirty="0" smtClean="0"/>
              <a:t>, западной части </a:t>
            </a:r>
            <a:r>
              <a:rPr lang="ru-RU" dirty="0" smtClean="0">
                <a:hlinkClick r:id="rId7" tooltip="Кавказское линейное казачье войско"/>
              </a:rPr>
              <a:t>Кавказского линейного казачьего войска</a:t>
            </a:r>
            <a:r>
              <a:rPr lang="ru-RU" baseline="30000" dirty="0" smtClean="0">
                <a:hlinkClick r:id="rId8"/>
              </a:rPr>
              <a:t>[6]</a:t>
            </a:r>
            <a:r>
              <a:rPr lang="ru-RU" dirty="0" smtClean="0"/>
              <a:t>. Кубанская область являлась территорией </a:t>
            </a:r>
            <a:r>
              <a:rPr lang="ru-RU" dirty="0" smtClean="0">
                <a:hlinkClick r:id="rId9" tooltip="Кубанские казаки"/>
              </a:rPr>
              <a:t>Кубанского казачьего войска</a:t>
            </a:r>
            <a:r>
              <a:rPr lang="ru-RU" dirty="0" smtClean="0"/>
              <a:t>. В </a:t>
            </a:r>
            <a:r>
              <a:rPr lang="ru-RU" dirty="0" smtClean="0">
                <a:hlinkClick r:id="rId10" tooltip="1900"/>
              </a:rPr>
              <a:t>1900</a:t>
            </a:r>
            <a:r>
              <a:rPr lang="ru-RU" dirty="0" smtClean="0"/>
              <a:t> население области насчитывало около 2 </a:t>
            </a:r>
            <a:r>
              <a:rPr lang="ru-RU" dirty="0" err="1" smtClean="0"/>
              <a:t>млн</a:t>
            </a:r>
            <a:r>
              <a:rPr lang="ru-RU" dirty="0" smtClean="0"/>
              <a:t> человек. В </a:t>
            </a:r>
            <a:r>
              <a:rPr lang="ru-RU" dirty="0" smtClean="0">
                <a:hlinkClick r:id="rId11" tooltip="1913"/>
              </a:rPr>
              <a:t>1913</a:t>
            </a:r>
            <a:r>
              <a:rPr lang="ru-RU" dirty="0" smtClean="0"/>
              <a:t> по валовому сбору зерна </a:t>
            </a:r>
            <a:r>
              <a:rPr lang="ru-RU" dirty="0" smtClean="0">
                <a:hlinkClick r:id="rId4" tooltip="Кубанская область"/>
              </a:rPr>
              <a:t>Кубанская область</a:t>
            </a:r>
            <a:r>
              <a:rPr lang="ru-RU" dirty="0" smtClean="0"/>
              <a:t> вышла на 2-е место в России, по производству товарного хлеба — на 1-е место. В области активно развивалась промышленность по переработке сельхозпродукции и </a:t>
            </a:r>
            <a:r>
              <a:rPr lang="ru-RU" dirty="0" smtClean="0">
                <a:hlinkClick r:id="rId12" tooltip="Химическая промышленность"/>
              </a:rPr>
              <a:t>химическая промышленность</a:t>
            </a:r>
            <a:r>
              <a:rPr lang="ru-RU" dirty="0" smtClean="0"/>
              <a:t> (созданы крупные акционерные общества), шло железнодорожное строительство.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1412776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Численность</a:t>
            </a:r>
          </a:p>
          <a:p>
            <a:r>
              <a:rPr lang="ru-RU" dirty="0" smtClean="0"/>
              <a:t>Общая численность населения составляет 5.2 </a:t>
            </a:r>
            <a:r>
              <a:rPr lang="ru-RU" dirty="0" err="1" smtClean="0"/>
              <a:t>млн</a:t>
            </a:r>
            <a:r>
              <a:rPr lang="ru-RU" dirty="0" smtClean="0"/>
              <a:t> человек (по данным на </a:t>
            </a:r>
            <a:r>
              <a:rPr lang="ru-RU" dirty="0" smtClean="0">
                <a:hlinkClick r:id="rId2" tooltip="1 января"/>
              </a:rPr>
              <a:t>1 января</a:t>
            </a:r>
            <a:r>
              <a:rPr lang="ru-RU" dirty="0" smtClean="0"/>
              <a:t> </a:t>
            </a:r>
            <a:r>
              <a:rPr lang="ru-RU" dirty="0" smtClean="0">
                <a:hlinkClick r:id="rId3" tooltip="2010 год"/>
              </a:rPr>
              <a:t>2010 года</a:t>
            </a:r>
            <a:r>
              <a:rPr lang="ru-RU" dirty="0" smtClean="0"/>
              <a:t>). Краснодарский край занимает 3-е место среди регионов </a:t>
            </a:r>
            <a:r>
              <a:rPr lang="ru-RU" dirty="0" smtClean="0">
                <a:hlinkClick r:id="rId4" tooltip="Россия"/>
              </a:rPr>
              <a:t>Российской Федерации</a:t>
            </a:r>
            <a:r>
              <a:rPr lang="ru-RU" dirty="0" smtClean="0"/>
              <a:t> по числу жителей — после </a:t>
            </a:r>
            <a:r>
              <a:rPr lang="ru-RU" dirty="0" smtClean="0">
                <a:hlinkClick r:id="rId5" tooltip="Москва"/>
              </a:rPr>
              <a:t>Москвы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Московская область"/>
              </a:rPr>
              <a:t>Московской области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1700808"/>
            <a:ext cx="46085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Многие из </a:t>
            </a:r>
            <a:r>
              <a:rPr lang="ru-RU" dirty="0" smtClean="0">
                <a:hlinkClick r:id="rId2" tooltip="Русские"/>
              </a:rPr>
              <a:t>русских</a:t>
            </a:r>
            <a:r>
              <a:rPr lang="ru-RU" dirty="0" smtClean="0"/>
              <a:t>, особенно на западе и севере края, в быту </a:t>
            </a:r>
            <a:r>
              <a:rPr lang="ru-RU" i="1" dirty="0" smtClean="0"/>
              <a:t>балакают</a:t>
            </a:r>
            <a:r>
              <a:rPr lang="ru-RU" dirty="0" smtClean="0"/>
              <a:t>, то есть употребляют в речи много </a:t>
            </a:r>
            <a:r>
              <a:rPr lang="ru-RU" dirty="0" smtClean="0">
                <a:hlinkClick r:id="rId3" tooltip="Украинизм"/>
              </a:rPr>
              <a:t>украинизмов</a:t>
            </a:r>
            <a:r>
              <a:rPr lang="ru-RU" dirty="0" smtClean="0"/>
              <a:t>; </a:t>
            </a:r>
            <a:r>
              <a:rPr lang="ru-RU" dirty="0" smtClean="0">
                <a:hlinkClick r:id="rId4" tooltip="Армяне Краснодарского края"/>
              </a:rPr>
              <a:t>армяне Краснодарского края</a:t>
            </a:r>
            <a:r>
              <a:rPr lang="ru-RU" dirty="0" smtClean="0"/>
              <a:t> проживают в основном на юге края, особенно в </a:t>
            </a:r>
            <a:r>
              <a:rPr lang="ru-RU" dirty="0" smtClean="0">
                <a:hlinkClick r:id="rId5" tooltip="Сочи"/>
              </a:rPr>
              <a:t>Сочи</a:t>
            </a:r>
            <a:r>
              <a:rPr lang="ru-RU" dirty="0" smtClean="0"/>
              <a:t>, </a:t>
            </a:r>
            <a:r>
              <a:rPr lang="ru-RU" dirty="0" smtClean="0">
                <a:hlinkClick r:id="rId6" tooltip="Армавир (Россия)"/>
              </a:rPr>
              <a:t>Армавире</a:t>
            </a:r>
            <a:r>
              <a:rPr lang="ru-RU" dirty="0" smtClean="0"/>
              <a:t>, </a:t>
            </a:r>
            <a:r>
              <a:rPr lang="ru-RU" dirty="0" smtClean="0">
                <a:hlinkClick r:id="rId7" tooltip="Новороссийск"/>
              </a:rPr>
              <a:t>Новороссийске</a:t>
            </a:r>
            <a:r>
              <a:rPr lang="ru-RU" dirty="0" smtClean="0"/>
              <a:t>, </a:t>
            </a:r>
            <a:r>
              <a:rPr lang="ru-RU" dirty="0" smtClean="0">
                <a:hlinkClick r:id="rId8" tooltip="Анапа (муниципальное образование)"/>
              </a:rPr>
              <a:t>Анапе</a:t>
            </a:r>
            <a:r>
              <a:rPr lang="ru-RU" dirty="0" smtClean="0"/>
              <a:t>, </a:t>
            </a:r>
            <a:r>
              <a:rPr lang="ru-RU" dirty="0" smtClean="0">
                <a:hlinkClick r:id="rId9" tooltip="Туапсе"/>
              </a:rPr>
              <a:t>Туапсе</a:t>
            </a:r>
            <a:r>
              <a:rPr lang="ru-RU" dirty="0" smtClean="0"/>
              <a:t>, а также в </a:t>
            </a:r>
            <a:r>
              <a:rPr lang="ru-RU" dirty="0" smtClean="0">
                <a:hlinkClick r:id="rId10" tooltip="Краснодар"/>
              </a:rPr>
              <a:t>Краснодаре</a:t>
            </a:r>
            <a:r>
              <a:rPr lang="ru-RU" dirty="0" smtClean="0"/>
              <a:t>; количество </a:t>
            </a:r>
            <a:r>
              <a:rPr lang="ru-RU" dirty="0" smtClean="0">
                <a:hlinkClick r:id="rId11" tooltip="Греки"/>
              </a:rPr>
              <a:t>греков</a:t>
            </a:r>
            <a:r>
              <a:rPr lang="ru-RU" dirty="0" smtClean="0"/>
              <a:t>, </a:t>
            </a:r>
            <a:r>
              <a:rPr lang="ru-RU" dirty="0" smtClean="0">
                <a:hlinkClick r:id="rId12" tooltip="Немцы"/>
              </a:rPr>
              <a:t>немцев</a:t>
            </a:r>
            <a:r>
              <a:rPr lang="ru-RU" dirty="0" smtClean="0"/>
              <a:t> и </a:t>
            </a:r>
            <a:r>
              <a:rPr lang="ru-RU" dirty="0" smtClean="0">
                <a:hlinkClick r:id="rId13" tooltip="Турки"/>
              </a:rPr>
              <a:t>турок</a:t>
            </a:r>
            <a:r>
              <a:rPr lang="ru-RU" dirty="0" smtClean="0"/>
              <a:t> в крае снизилось после репрессивных переселений </a:t>
            </a:r>
            <a:r>
              <a:rPr lang="ru-RU" dirty="0" smtClean="0">
                <a:hlinkClick r:id="rId14" tooltip="1930"/>
              </a:rPr>
              <a:t>1930</a:t>
            </a:r>
            <a:r>
              <a:rPr lang="ru-RU" dirty="0" smtClean="0"/>
              <a:t>-х — </a:t>
            </a:r>
            <a:r>
              <a:rPr lang="ru-RU" dirty="0" smtClean="0">
                <a:hlinkClick r:id="rId15" tooltip="1940"/>
              </a:rPr>
              <a:t>1940</a:t>
            </a:r>
            <a:r>
              <a:rPr lang="ru-RU" dirty="0" smtClean="0"/>
              <a:t>-х годов; </a:t>
            </a:r>
            <a:r>
              <a:rPr lang="ru-RU" dirty="0" err="1" smtClean="0">
                <a:hlinkClick r:id="rId16" tooltip="Адыги"/>
              </a:rPr>
              <a:t>адыги</a:t>
            </a:r>
            <a:r>
              <a:rPr lang="ru-RU" dirty="0" smtClean="0"/>
              <a:t> (</a:t>
            </a:r>
            <a:r>
              <a:rPr lang="ru-RU" dirty="0" smtClean="0">
                <a:hlinkClick r:id="rId17" tooltip="Шапсуги"/>
              </a:rPr>
              <a:t>шапсуги</a:t>
            </a:r>
            <a:r>
              <a:rPr lang="ru-RU" dirty="0" smtClean="0"/>
              <a:t>, </a:t>
            </a:r>
            <a:r>
              <a:rPr lang="ru-RU" dirty="0" err="1" smtClean="0">
                <a:hlinkClick r:id="rId18" tooltip="Натухайцы"/>
              </a:rPr>
              <a:t>натухайцы</a:t>
            </a:r>
            <a:r>
              <a:rPr lang="ru-RU" dirty="0" smtClean="0"/>
              <a:t> и др.), сейчас немногочисленные, являются аборигенными обитателями края.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499992" y="1772816"/>
            <a:ext cx="4464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Населенные пункты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2530624" cy="5184576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smtClean="0"/>
              <a:t>Годы образования городов:</a:t>
            </a:r>
            <a:endParaRPr lang="ru-RU" dirty="0" smtClean="0"/>
          </a:p>
          <a:p>
            <a:r>
              <a:rPr lang="ru-RU" dirty="0" smtClean="0"/>
              <a:t>Темрюк </a:t>
            </a:r>
            <a:r>
              <a:rPr lang="ru-RU" dirty="0" smtClean="0">
                <a:hlinkClick r:id="rId2" tooltip="1237"/>
              </a:rPr>
              <a:t>1237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Приморско-Ахтарск </a:t>
            </a:r>
            <a:r>
              <a:rPr lang="ru-RU" dirty="0" smtClean="0">
                <a:hlinkClick r:id="rId3" tooltip="1778"/>
              </a:rPr>
              <a:t>1778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Усть-Лабинск </a:t>
            </a:r>
            <a:r>
              <a:rPr lang="ru-RU" dirty="0" smtClean="0">
                <a:hlinkClick r:id="rId3" tooltip="1778"/>
              </a:rPr>
              <a:t>1778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Анапа </a:t>
            </a:r>
            <a:r>
              <a:rPr lang="ru-RU" dirty="0" smtClean="0">
                <a:hlinkClick r:id="rId4" tooltip="1781"/>
              </a:rPr>
              <a:t>1781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Краснодар </a:t>
            </a:r>
            <a:r>
              <a:rPr lang="ru-RU" dirty="0" smtClean="0">
                <a:hlinkClick r:id="rId5" tooltip="1793"/>
              </a:rPr>
              <a:t>1793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Кореновск </a:t>
            </a:r>
            <a:r>
              <a:rPr lang="ru-RU" dirty="0" smtClean="0">
                <a:hlinkClick r:id="rId6" tooltip="1794"/>
              </a:rPr>
              <a:t>1794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Тимашёвск </a:t>
            </a:r>
            <a:r>
              <a:rPr lang="ru-RU" dirty="0" smtClean="0">
                <a:hlinkClick r:id="rId6" tooltip="1794"/>
              </a:rPr>
              <a:t>1794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Геленджик </a:t>
            </a:r>
            <a:r>
              <a:rPr lang="ru-RU" dirty="0" smtClean="0">
                <a:hlinkClick r:id="rId7" tooltip="1831"/>
              </a:rPr>
              <a:t>1831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Абинск </a:t>
            </a:r>
            <a:r>
              <a:rPr lang="ru-RU" dirty="0" smtClean="0">
                <a:hlinkClick r:id="rId8" tooltip="1834"/>
              </a:rPr>
              <a:t>1834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Новороссийск </a:t>
            </a:r>
            <a:r>
              <a:rPr lang="ru-RU" dirty="0" smtClean="0">
                <a:hlinkClick r:id="rId9" tooltip="1838"/>
              </a:rPr>
              <a:t>1838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Армавир </a:t>
            </a:r>
            <a:r>
              <a:rPr lang="ru-RU" dirty="0" smtClean="0">
                <a:hlinkClick r:id="rId10" tooltip="1839"/>
              </a:rPr>
              <a:t>1839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Лабинск </a:t>
            </a:r>
            <a:r>
              <a:rPr lang="ru-RU" dirty="0" smtClean="0">
                <a:hlinkClick r:id="rId11" tooltip="1841"/>
              </a:rPr>
              <a:t>1841</a:t>
            </a:r>
            <a:endParaRPr lang="ru-RU" dirty="0" smtClean="0"/>
          </a:p>
          <a:p>
            <a:r>
              <a:rPr lang="ru-RU" dirty="0" smtClean="0"/>
              <a:t> Ейск </a:t>
            </a:r>
            <a:r>
              <a:rPr lang="ru-RU" dirty="0" smtClean="0">
                <a:hlinkClick r:id="rId12" tooltip="1848"/>
              </a:rPr>
              <a:t>1848</a:t>
            </a:r>
            <a:endParaRPr lang="ru-RU" dirty="0" smtClean="0"/>
          </a:p>
          <a:p>
            <a:r>
              <a:rPr lang="ru-RU" dirty="0" smtClean="0"/>
              <a:t> Курганинск </a:t>
            </a:r>
            <a:r>
              <a:rPr lang="ru-RU" dirty="0" smtClean="0">
                <a:hlinkClick r:id="rId13" tooltip="1855"/>
              </a:rPr>
              <a:t>1855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Крымск </a:t>
            </a:r>
            <a:r>
              <a:rPr lang="ru-RU" dirty="0" smtClean="0">
                <a:hlinkClick r:id="rId14" tooltip="1862"/>
              </a:rPr>
              <a:t>1862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Белореченск </a:t>
            </a:r>
            <a:r>
              <a:rPr lang="ru-RU" dirty="0" smtClean="0">
                <a:hlinkClick r:id="rId14" tooltip="1862"/>
              </a:rPr>
              <a:t>1862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Апшеронск </a:t>
            </a:r>
            <a:r>
              <a:rPr lang="ru-RU" dirty="0" smtClean="0">
                <a:hlinkClick r:id="rId15" tooltip="1863"/>
              </a:rPr>
              <a:t>1863</a:t>
            </a:r>
            <a:endParaRPr lang="ru-RU" dirty="0" smtClean="0"/>
          </a:p>
          <a:p>
            <a:r>
              <a:rPr lang="ru-RU" dirty="0" smtClean="0"/>
              <a:t> Горячий Ключ </a:t>
            </a:r>
            <a:r>
              <a:rPr lang="ru-RU" dirty="0" smtClean="0">
                <a:hlinkClick r:id="rId16" tooltip="1864"/>
              </a:rPr>
              <a:t>1864</a:t>
            </a:r>
            <a:endParaRPr lang="ru-RU" dirty="0" smtClean="0"/>
          </a:p>
          <a:p>
            <a:r>
              <a:rPr lang="ru-RU" dirty="0" smtClean="0"/>
              <a:t> Туапсе </a:t>
            </a:r>
            <a:r>
              <a:rPr lang="ru-RU" dirty="0" smtClean="0">
                <a:hlinkClick r:id="rId16" tooltip="1864"/>
              </a:rPr>
              <a:t>1864</a:t>
            </a:r>
            <a:endParaRPr lang="ru-RU" dirty="0" smtClean="0"/>
          </a:p>
          <a:p>
            <a:r>
              <a:rPr lang="ru-RU" dirty="0" smtClean="0"/>
              <a:t> Хадыженск </a:t>
            </a:r>
            <a:r>
              <a:rPr lang="ru-RU" dirty="0" smtClean="0">
                <a:hlinkClick r:id="rId16" tooltip="1864"/>
              </a:rPr>
              <a:t>1864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Славянск-на-Кубани </a:t>
            </a:r>
            <a:r>
              <a:rPr lang="ru-RU" dirty="0" smtClean="0">
                <a:hlinkClick r:id="rId17" tooltip="1865"/>
              </a:rPr>
              <a:t>1865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Сочи </a:t>
            </a:r>
            <a:r>
              <a:rPr lang="ru-RU" dirty="0" smtClean="0">
                <a:hlinkClick r:id="rId18" tooltip="1874"/>
              </a:rPr>
              <a:t>1874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Тихорецк </a:t>
            </a:r>
            <a:r>
              <a:rPr lang="ru-RU" dirty="0" smtClean="0">
                <a:hlinkClick r:id="rId18" tooltip="1874"/>
              </a:rPr>
              <a:t>1874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Гулькевичи </a:t>
            </a:r>
            <a:r>
              <a:rPr lang="ru-RU" dirty="0" smtClean="0">
                <a:hlinkClick r:id="rId19" tooltip="1875"/>
              </a:rPr>
              <a:t>1875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Кропоткин </a:t>
            </a:r>
            <a:r>
              <a:rPr lang="ru-RU" dirty="0" smtClean="0">
                <a:hlinkClick r:id="rId20" tooltip="1879"/>
              </a:rPr>
              <a:t>1879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Новокубанск </a:t>
            </a:r>
            <a:r>
              <a:rPr lang="ru-RU" dirty="0" smtClean="0">
                <a:hlinkClick r:id="rId21" tooltip="1961"/>
              </a:rPr>
              <a:t>1961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4" descr="IMG_0006"/>
          <p:cNvPicPr>
            <a:picLocks noChangeAspect="1" noChangeArrowheads="1"/>
          </p:cNvPicPr>
          <p:nvPr/>
        </p:nvPicPr>
        <p:blipFill>
          <a:blip r:embed="rId22" cstate="email">
            <a:lum contrast="24000"/>
          </a:blip>
          <a:srcRect r="-343"/>
          <a:stretch>
            <a:fillRect/>
          </a:stretch>
        </p:blipFill>
        <p:spPr bwMode="auto">
          <a:xfrm>
            <a:off x="3131840" y="1484784"/>
            <a:ext cx="5472608" cy="4306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132856"/>
            <a:ext cx="3456384" cy="3993307"/>
          </a:xfrm>
        </p:spPr>
        <p:txBody>
          <a:bodyPr/>
          <a:lstStyle/>
          <a:p>
            <a:r>
              <a:rPr lang="ru-RU" dirty="0" smtClean="0"/>
              <a:t>В экономике России край выделяется как важнейший сельскохозяйственный </a:t>
            </a:r>
          </a:p>
          <a:p>
            <a:r>
              <a:rPr lang="ru-RU" dirty="0" smtClean="0"/>
              <a:t>регион страны.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412776"/>
            <a:ext cx="50405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Воздушный</a:t>
            </a:r>
          </a:p>
          <a:p>
            <a:r>
              <a:rPr lang="ru-RU" dirty="0" smtClean="0"/>
              <a:t>В Краснодарском крае работают пять аэропортов, объединенные в группу «</a:t>
            </a:r>
            <a:r>
              <a:rPr lang="ru-RU" dirty="0" err="1" smtClean="0">
                <a:hlinkClick r:id="rId2" tooltip="Базэл Аэро"/>
              </a:rPr>
              <a:t>Базэл</a:t>
            </a:r>
            <a:r>
              <a:rPr lang="ru-RU" dirty="0" smtClean="0">
                <a:hlinkClick r:id="rId2" tooltip="Базэл Аэро"/>
              </a:rPr>
              <a:t> </a:t>
            </a:r>
            <a:r>
              <a:rPr lang="ru-RU" dirty="0" err="1" smtClean="0">
                <a:hlinkClick r:id="rId2" tooltip="Базэл Аэро"/>
              </a:rPr>
              <a:t>Аэро</a:t>
            </a:r>
            <a:r>
              <a:rPr lang="ru-RU" dirty="0" smtClean="0"/>
              <a:t>». Аэропорты в Краснодаре, Сочи и Анапе являются международными, аэропорты в Геленджике и Ейске — внутренними. Воздушными воротами края является аэропорт </a:t>
            </a:r>
            <a:r>
              <a:rPr lang="ru-RU" dirty="0" smtClean="0">
                <a:hlinkClick r:id="rId3" tooltip="Пашковский (аэропорт)"/>
              </a:rPr>
              <a:t>«Пашковский»</a:t>
            </a:r>
            <a:r>
              <a:rPr lang="ru-RU" dirty="0" smtClean="0"/>
              <a:t> (Краснодар) — один из крупнейших аэропортов в России (в 2010 г. занял 7 место по пассажиропотоку).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844824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Автомобильный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 территории Краснодарского края проходят</a:t>
            </a:r>
            <a:r>
              <a:rPr lang="ru-RU" baseline="30000" dirty="0" smtClean="0">
                <a:hlinkClick r:id="rId2"/>
              </a:rPr>
              <a:t>[13]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федеральная автомагистраль </a:t>
            </a:r>
            <a:r>
              <a:rPr lang="ru-RU" b="1" dirty="0">
                <a:hlinkClick r:id="rId3" tooltip="Европейский маршрут E115"/>
              </a:rPr>
              <a:t>E 115</a:t>
            </a:r>
            <a:r>
              <a:rPr lang="ru-RU" dirty="0" smtClean="0"/>
              <a:t>—</a:t>
            </a:r>
            <a:r>
              <a:rPr lang="ru-RU" b="1" dirty="0">
                <a:hlinkClick r:id="rId4" tooltip="М4 (автодорога)"/>
              </a:rPr>
              <a:t>М4</a:t>
            </a:r>
            <a:r>
              <a:rPr lang="ru-RU" dirty="0" smtClean="0"/>
              <a:t> «</a:t>
            </a:r>
            <a:r>
              <a:rPr lang="ru-RU" dirty="0" smtClean="0">
                <a:hlinkClick r:id="rId5" tooltip="Москва"/>
              </a:rPr>
              <a:t>Москва</a:t>
            </a:r>
            <a:r>
              <a:rPr lang="ru-RU" dirty="0" smtClean="0"/>
              <a:t>—</a:t>
            </a:r>
            <a:r>
              <a:rPr lang="ru-RU" dirty="0" smtClean="0">
                <a:hlinkClick r:id="rId6" tooltip="Новороссийск"/>
              </a:rPr>
              <a:t>Новороссийск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автомагистраль </a:t>
            </a:r>
            <a:r>
              <a:rPr lang="ru-RU" b="1" dirty="0">
                <a:hlinkClick r:id="rId7" tooltip="Европейский маршрут E50"/>
              </a:rPr>
              <a:t>E 50</a:t>
            </a:r>
            <a:r>
              <a:rPr lang="ru-RU" dirty="0" smtClean="0"/>
              <a:t>—</a:t>
            </a:r>
            <a:r>
              <a:rPr lang="ru-RU" b="1" dirty="0">
                <a:hlinkClick r:id="rId8" tooltip="М29 (автодорога)"/>
              </a:rPr>
              <a:t>М29</a:t>
            </a:r>
            <a:r>
              <a:rPr lang="ru-RU" dirty="0" smtClean="0"/>
              <a:t> «</a:t>
            </a:r>
            <a:r>
              <a:rPr lang="ru-RU" dirty="0" smtClean="0">
                <a:hlinkClick r:id="rId9" tooltip="Кавказ (автомагистраль)"/>
              </a:rPr>
              <a:t>Кавказ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автомагистраль </a:t>
            </a:r>
            <a:r>
              <a:rPr lang="ru-RU" b="1" dirty="0">
                <a:hlinkClick r:id="rId10" tooltip="Европейский маршрут E97"/>
              </a:rPr>
              <a:t>E 97</a:t>
            </a:r>
            <a:r>
              <a:rPr lang="ru-RU" dirty="0" smtClean="0"/>
              <a:t>—</a:t>
            </a:r>
            <a:r>
              <a:rPr lang="ru-RU" b="1" dirty="0">
                <a:hlinkClick r:id="rId11" tooltip="М25 (автодорога)"/>
              </a:rPr>
              <a:t>М25</a:t>
            </a:r>
            <a:r>
              <a:rPr lang="ru-RU" dirty="0" smtClean="0"/>
              <a:t> «</a:t>
            </a:r>
            <a:r>
              <a:rPr lang="ru-RU" dirty="0" smtClean="0">
                <a:hlinkClick r:id="rId6" tooltip="Новороссийск"/>
              </a:rPr>
              <a:t>Новороссийск</a:t>
            </a:r>
            <a:r>
              <a:rPr lang="ru-RU" dirty="0" smtClean="0"/>
              <a:t>—</a:t>
            </a:r>
            <a:r>
              <a:rPr lang="ru-RU" dirty="0" smtClean="0">
                <a:hlinkClick r:id="rId12" tooltip="Керченский пролив"/>
              </a:rPr>
              <a:t>Керченский пролив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автомагистраль </a:t>
            </a:r>
            <a:r>
              <a:rPr lang="ru-RU" b="1" dirty="0">
                <a:hlinkClick r:id="rId10" tooltip="Европейский маршрут E97"/>
              </a:rPr>
              <a:t>E 97</a:t>
            </a:r>
            <a:r>
              <a:rPr lang="ru-RU" dirty="0" smtClean="0"/>
              <a:t>—</a:t>
            </a:r>
            <a:r>
              <a:rPr lang="ru-RU" b="1" dirty="0">
                <a:hlinkClick r:id="rId13" tooltip="М27 (автодорога)"/>
              </a:rPr>
              <a:t>М27</a:t>
            </a:r>
            <a:r>
              <a:rPr lang="ru-RU" dirty="0" smtClean="0"/>
              <a:t> «</a:t>
            </a:r>
            <a:r>
              <a:rPr lang="ru-RU" dirty="0" smtClean="0">
                <a:hlinkClick r:id="rId14" tooltip="Джубга"/>
              </a:rPr>
              <a:t>Джубга</a:t>
            </a:r>
            <a:r>
              <a:rPr lang="ru-RU" dirty="0" smtClean="0"/>
              <a:t>—граница с </a:t>
            </a:r>
            <a:r>
              <a:rPr lang="ru-RU" dirty="0" smtClean="0">
                <a:hlinkClick r:id="rId15" tooltip="Абхазия"/>
              </a:rPr>
              <a:t>Абхазией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трассы </a:t>
            </a:r>
            <a:r>
              <a:rPr lang="ru-RU" b="1" dirty="0">
                <a:hlinkClick r:id="rId16" tooltip="А146 (автодорога) (страница отсутствует)"/>
              </a:rPr>
              <a:t>А146</a:t>
            </a:r>
            <a:r>
              <a:rPr lang="ru-RU" dirty="0" smtClean="0"/>
              <a:t>, </a:t>
            </a:r>
            <a:r>
              <a:rPr lang="ru-RU" b="1" dirty="0">
                <a:hlinkClick r:id="rId17" tooltip="А148 (автодорога) (страница отсутствует)"/>
              </a:rPr>
              <a:t>А148</a:t>
            </a:r>
            <a:r>
              <a:rPr lang="ru-RU" dirty="0" smtClean="0"/>
              <a:t>, </a:t>
            </a:r>
            <a:r>
              <a:rPr lang="ru-RU" b="1" dirty="0">
                <a:hlinkClick r:id="rId18" tooltip="Р253 (автодорога) (страница отсутствует)"/>
              </a:rPr>
              <a:t>Р253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апреле </a:t>
            </a:r>
            <a:r>
              <a:rPr lang="ru-RU" dirty="0" smtClean="0">
                <a:hlinkClick r:id="rId19" tooltip="2010 год"/>
              </a:rPr>
              <a:t>2010 года</a:t>
            </a:r>
            <a:r>
              <a:rPr lang="ru-RU" dirty="0" smtClean="0"/>
              <a:t> президент России </a:t>
            </a:r>
            <a:r>
              <a:rPr lang="ru-RU" dirty="0" smtClean="0">
                <a:hlinkClick r:id="rId20" tooltip="Медведев, Дмитрий Анатольевич"/>
              </a:rPr>
              <a:t>Дмитрий Медведев</a:t>
            </a:r>
            <a:r>
              <a:rPr lang="ru-RU" dirty="0" smtClean="0"/>
              <a:t> и президент Украины </a:t>
            </a:r>
            <a:r>
              <a:rPr lang="ru-RU" dirty="0" smtClean="0">
                <a:hlinkClick r:id="rId21" tooltip="Янукович, Виктор Фёдорович"/>
              </a:rPr>
              <a:t>Виктор Янукович</a:t>
            </a:r>
            <a:r>
              <a:rPr lang="ru-RU" dirty="0" smtClean="0"/>
              <a:t> подписали документ, согласно которому к </a:t>
            </a:r>
            <a:r>
              <a:rPr lang="ru-RU" dirty="0" smtClean="0">
                <a:hlinkClick r:id="rId22" tooltip="2014 год"/>
              </a:rPr>
              <a:t>2014 году</a:t>
            </a:r>
            <a:r>
              <a:rPr lang="ru-RU" dirty="0" smtClean="0"/>
              <a:t> будет построен мост, который соединит </a:t>
            </a:r>
            <a:r>
              <a:rPr lang="ru-RU" b="1" dirty="0" smtClean="0"/>
              <a:t>Краснодарский край</a:t>
            </a:r>
            <a:r>
              <a:rPr lang="ru-RU" dirty="0" smtClean="0"/>
              <a:t> с </a:t>
            </a:r>
            <a:r>
              <a:rPr lang="ru-RU" dirty="0" smtClean="0">
                <a:hlinkClick r:id="rId23" tooltip="Автономная Республика Крым"/>
              </a:rPr>
              <a:t>АР Крым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427984" y="1916832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Железнодорожный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Краснодарском крае находятся железные дороги, принадлежащие ОАО «</a:t>
            </a:r>
            <a:r>
              <a:rPr lang="ru-RU" dirty="0" smtClean="0">
                <a:hlinkClick r:id="rId2" tooltip="РЖД"/>
              </a:rPr>
              <a:t>РЖД</a:t>
            </a:r>
            <a:r>
              <a:rPr lang="ru-RU" dirty="0" smtClean="0"/>
              <a:t>» и относящиеся к </a:t>
            </a:r>
            <a:r>
              <a:rPr lang="ru-RU" dirty="0" err="1" smtClean="0">
                <a:hlinkClick r:id="rId3" tooltip="Северо-Кавказская железная дорога"/>
              </a:rPr>
              <a:t>Северо-Кавказской</a:t>
            </a:r>
            <a:r>
              <a:rPr lang="ru-RU" dirty="0" smtClean="0">
                <a:hlinkClick r:id="rId3" tooltip="Северо-Кавказская железная дорога"/>
              </a:rPr>
              <a:t> железной дороге</a:t>
            </a:r>
            <a:r>
              <a:rPr lang="ru-RU" dirty="0" smtClean="0"/>
              <a:t>. Через край проходят железнодорожные маршруты, ведущие в </a:t>
            </a:r>
            <a:r>
              <a:rPr lang="ru-RU" dirty="0" smtClean="0">
                <a:hlinkClick r:id="rId4" tooltip="Ставропольский край"/>
              </a:rPr>
              <a:t>Ставропольский край</a:t>
            </a:r>
            <a:r>
              <a:rPr lang="ru-RU" dirty="0" smtClean="0"/>
              <a:t>, </a:t>
            </a:r>
            <a:r>
              <a:rPr lang="ru-RU" dirty="0" smtClean="0">
                <a:hlinkClick r:id="rId5" tooltip="Абхазия"/>
              </a:rPr>
              <a:t>Абхазию</a:t>
            </a:r>
            <a:r>
              <a:rPr lang="ru-RU" dirty="0" smtClean="0"/>
              <a:t> и </a:t>
            </a:r>
            <a:r>
              <a:rPr lang="ru-RU" dirty="0" smtClean="0">
                <a:hlinkClick r:id="rId6" tooltip="Украина"/>
              </a:rPr>
              <a:t>Украину</a:t>
            </a:r>
            <a:r>
              <a:rPr lang="ru-RU" dirty="0" smtClean="0"/>
              <a:t> (в </a:t>
            </a:r>
            <a:r>
              <a:rPr lang="ru-RU" dirty="0" smtClean="0">
                <a:hlinkClick r:id="rId7" tooltip="Крым"/>
              </a:rPr>
              <a:t>Крым</a:t>
            </a:r>
            <a:r>
              <a:rPr lang="ru-RU" dirty="0" smtClean="0"/>
              <a:t>, через паромную переправу </a:t>
            </a:r>
            <a:r>
              <a:rPr lang="ru-RU" dirty="0" smtClean="0">
                <a:hlinkClick r:id="rId8" tooltip="Керченский пролив"/>
              </a:rPr>
              <a:t>Керченского пролива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7984" y="1844824"/>
            <a:ext cx="4464496" cy="35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Водный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Портовыми городами на </a:t>
            </a:r>
            <a:r>
              <a:rPr lang="ru-RU" dirty="0" smtClean="0">
                <a:hlinkClick r:id="rId2" tooltip="Азовское море"/>
              </a:rPr>
              <a:t>Азовском море</a:t>
            </a:r>
            <a:r>
              <a:rPr lang="ru-RU" dirty="0" smtClean="0"/>
              <a:t> являются: </a:t>
            </a:r>
            <a:r>
              <a:rPr lang="ru-RU" dirty="0" smtClean="0">
                <a:hlinkClick r:id="rId3" tooltip="Ейск"/>
              </a:rPr>
              <a:t>Ейск</a:t>
            </a:r>
            <a:r>
              <a:rPr lang="ru-RU" dirty="0" smtClean="0"/>
              <a:t> и </a:t>
            </a:r>
            <a:r>
              <a:rPr lang="ru-RU" dirty="0" smtClean="0">
                <a:hlinkClick r:id="rId4" tooltip="Темрюк"/>
              </a:rPr>
              <a:t>Темрюк</a:t>
            </a:r>
            <a:r>
              <a:rPr lang="ru-RU" dirty="0" smtClean="0"/>
              <a:t>. Портовые города </a:t>
            </a:r>
            <a:r>
              <a:rPr lang="ru-RU" dirty="0" smtClean="0">
                <a:hlinkClick r:id="rId5" tooltip="Чёрное море"/>
              </a:rPr>
              <a:t>Чёрного моря</a:t>
            </a:r>
            <a:r>
              <a:rPr lang="ru-RU" dirty="0" smtClean="0"/>
              <a:t>: </a:t>
            </a:r>
            <a:r>
              <a:rPr lang="ru-RU" dirty="0" smtClean="0">
                <a:hlinkClick r:id="rId6" tooltip="Порт Кавказ"/>
              </a:rPr>
              <a:t>Порт Кавказ</a:t>
            </a:r>
            <a:r>
              <a:rPr lang="ru-RU" dirty="0" smtClean="0"/>
              <a:t>, </a:t>
            </a:r>
            <a:r>
              <a:rPr lang="ru-RU" dirty="0" smtClean="0">
                <a:hlinkClick r:id="rId7" tooltip="Тамань"/>
              </a:rPr>
              <a:t>Тамань</a:t>
            </a:r>
            <a:r>
              <a:rPr lang="ru-RU" dirty="0" smtClean="0"/>
              <a:t>, </a:t>
            </a:r>
            <a:r>
              <a:rPr lang="ru-RU" dirty="0" smtClean="0">
                <a:hlinkClick r:id="rId8" tooltip="Анапа"/>
              </a:rPr>
              <a:t>Анапа</a:t>
            </a:r>
            <a:r>
              <a:rPr lang="ru-RU" dirty="0" smtClean="0"/>
              <a:t>, </a:t>
            </a:r>
            <a:r>
              <a:rPr lang="ru-RU" dirty="0" smtClean="0">
                <a:hlinkClick r:id="rId9" tooltip="Новороссийск"/>
              </a:rPr>
              <a:t>Новороссийск</a:t>
            </a:r>
            <a:r>
              <a:rPr lang="ru-RU" dirty="0" smtClean="0"/>
              <a:t>, </a:t>
            </a:r>
            <a:r>
              <a:rPr lang="ru-RU" dirty="0" smtClean="0">
                <a:hlinkClick r:id="rId10" tooltip="Геленджик"/>
              </a:rPr>
              <a:t>Геленджик</a:t>
            </a:r>
            <a:r>
              <a:rPr lang="ru-RU" dirty="0" smtClean="0"/>
              <a:t>, </a:t>
            </a:r>
            <a:r>
              <a:rPr lang="ru-RU" dirty="0" smtClean="0">
                <a:hlinkClick r:id="rId11" tooltip="Туапсе"/>
              </a:rPr>
              <a:t>Туапсе</a:t>
            </a:r>
            <a:r>
              <a:rPr lang="ru-RU" dirty="0" smtClean="0"/>
              <a:t>, </a:t>
            </a:r>
            <a:r>
              <a:rPr lang="ru-RU" dirty="0" smtClean="0">
                <a:hlinkClick r:id="rId12" tooltip="Сочи"/>
              </a:rPr>
              <a:t>Сочи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Порты </a:t>
            </a:r>
            <a:r>
              <a:rPr lang="ru-RU" dirty="0" smtClean="0">
                <a:hlinkClick r:id="rId9" tooltip="Новороссийск"/>
              </a:rPr>
              <a:t>Новороссийск</a:t>
            </a:r>
            <a:r>
              <a:rPr lang="ru-RU" dirty="0" smtClean="0"/>
              <a:t> и </a:t>
            </a:r>
            <a:r>
              <a:rPr lang="ru-RU" dirty="0" smtClean="0">
                <a:hlinkClick r:id="rId11" tooltip="Туапсе"/>
              </a:rPr>
              <a:t>Туапсе</a:t>
            </a:r>
            <a:r>
              <a:rPr lang="ru-RU" dirty="0" smtClean="0"/>
              <a:t> обеспечивают перевалку 75 % сухих грузов, проходящих через портовое хозяйство юга России, обслуживают третью часть российского </a:t>
            </a:r>
            <a:r>
              <a:rPr lang="ru-RU" dirty="0" smtClean="0">
                <a:hlinkClick r:id="rId13" tooltip="Экспорт"/>
              </a:rPr>
              <a:t>экспорта</a:t>
            </a:r>
            <a:r>
              <a:rPr lang="ru-RU" dirty="0" smtClean="0"/>
              <a:t> </a:t>
            </a:r>
            <a:r>
              <a:rPr lang="ru-RU" dirty="0" smtClean="0">
                <a:hlinkClick r:id="rId14" tooltip="Нефть"/>
              </a:rPr>
              <a:t>нефти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4427984" y="1988840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данные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Краснода́рский</a:t>
            </a:r>
            <a:r>
              <a:rPr lang="ru-RU" b="1" dirty="0" smtClean="0"/>
              <a:t> край</a:t>
            </a:r>
            <a:r>
              <a:rPr lang="ru-RU" dirty="0" smtClean="0"/>
              <a:t> — субъект </a:t>
            </a:r>
            <a:r>
              <a:rPr lang="ru-RU" dirty="0" smtClean="0">
                <a:hlinkClick r:id="rId2" tooltip="Россия"/>
              </a:rPr>
              <a:t>Российской Федерации</a:t>
            </a:r>
            <a:r>
              <a:rPr lang="ru-RU" dirty="0" smtClean="0"/>
              <a:t>, входит в состав </a:t>
            </a:r>
            <a:r>
              <a:rPr lang="ru-RU" dirty="0" smtClean="0">
                <a:hlinkClick r:id="rId3" tooltip="Южный федеральный округ Российской Федерации"/>
              </a:rPr>
              <a:t>Южного федерального округа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Образован</a:t>
            </a:r>
            <a:r>
              <a:rPr lang="ru-RU" dirty="0" smtClean="0"/>
              <a:t> — </a:t>
            </a:r>
            <a:r>
              <a:rPr lang="ru-RU" dirty="0" smtClean="0">
                <a:hlinkClick r:id="rId4" tooltip="13 сентября"/>
              </a:rPr>
              <a:t>13 сентября</a:t>
            </a:r>
            <a:r>
              <a:rPr lang="ru-RU" dirty="0" smtClean="0"/>
              <a:t> </a:t>
            </a:r>
            <a:r>
              <a:rPr lang="ru-RU" dirty="0" smtClean="0">
                <a:hlinkClick r:id="rId5" tooltip="1937 год"/>
              </a:rPr>
              <a:t>1937 года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Административный центр</a:t>
            </a:r>
            <a:r>
              <a:rPr lang="ru-RU" dirty="0" smtClean="0"/>
              <a:t> — город </a:t>
            </a:r>
            <a:r>
              <a:rPr lang="ru-RU" dirty="0" smtClean="0">
                <a:hlinkClick r:id="rId6" tooltip="Краснодар"/>
              </a:rPr>
              <a:t>Краснодар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hlinkClick r:id="rId7" tooltip="Глава администрации Краснодарского края"/>
              </a:rPr>
              <a:t>Глава администрации (губернатор) края</a:t>
            </a:r>
            <a:r>
              <a:rPr lang="ru-RU" dirty="0" smtClean="0"/>
              <a:t> — </a:t>
            </a:r>
            <a:r>
              <a:rPr lang="ru-RU" dirty="0" smtClean="0">
                <a:hlinkClick r:id="rId8" tooltip="Ткачёв, Александр Николаевич"/>
              </a:rPr>
              <a:t>Александр Николаевич Ткачёв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Важная отрасль экономики Краснодарского края — </a:t>
            </a:r>
            <a:r>
              <a:rPr lang="ru-RU" dirty="0" smtClean="0">
                <a:hlinkClick r:id="rId2" tooltip="Туризм"/>
              </a:rPr>
              <a:t>туризм</a:t>
            </a:r>
            <a:r>
              <a:rPr lang="ru-RU" dirty="0" smtClean="0"/>
              <a:t>, активно развивающийся на побережье </a:t>
            </a:r>
            <a:r>
              <a:rPr lang="ru-RU" dirty="0" smtClean="0">
                <a:hlinkClick r:id="rId3" tooltip="Чёрное море"/>
              </a:rPr>
              <a:t>Чёрного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Азовское море"/>
              </a:rPr>
              <a:t>Азовского</a:t>
            </a:r>
            <a:r>
              <a:rPr lang="ru-RU" dirty="0" smtClean="0"/>
              <a:t> морей, а также в горных и степных районах края. Центральную роль в сфере туризма играют курорты федерального значения — </a:t>
            </a:r>
            <a:r>
              <a:rPr lang="ru-RU" dirty="0" smtClean="0">
                <a:hlinkClick r:id="rId5" tooltip="Сочи"/>
              </a:rPr>
              <a:t>Сочи</a:t>
            </a:r>
            <a:r>
              <a:rPr lang="ru-RU" dirty="0" smtClean="0"/>
              <a:t>, </a:t>
            </a:r>
            <a:r>
              <a:rPr lang="ru-RU" dirty="0" smtClean="0">
                <a:hlinkClick r:id="rId6" tooltip="Геленджик"/>
              </a:rPr>
              <a:t>Геленджик</a:t>
            </a:r>
            <a:r>
              <a:rPr lang="ru-RU" dirty="0" smtClean="0"/>
              <a:t> и </a:t>
            </a:r>
            <a:r>
              <a:rPr lang="ru-RU" dirty="0" smtClean="0">
                <a:hlinkClick r:id="rId7" tooltip="Анапа"/>
              </a:rPr>
              <a:t>Анапа</a:t>
            </a:r>
            <a:r>
              <a:rPr lang="ru-RU" dirty="0" smtClean="0"/>
              <a:t>. Курорты краевого значения — </a:t>
            </a:r>
            <a:r>
              <a:rPr lang="ru-RU" dirty="0" smtClean="0">
                <a:hlinkClick r:id="rId8" tooltip="Ейск"/>
              </a:rPr>
              <a:t>Ейск</a:t>
            </a:r>
            <a:r>
              <a:rPr lang="ru-RU" dirty="0" smtClean="0"/>
              <a:t>, </a:t>
            </a:r>
            <a:r>
              <a:rPr lang="ru-RU" dirty="0" smtClean="0">
                <a:hlinkClick r:id="rId9" tooltip="Горячий Ключ"/>
              </a:rPr>
              <a:t>Горячий Ключ</a:t>
            </a:r>
            <a:r>
              <a:rPr lang="ru-RU" dirty="0" smtClean="0"/>
              <a:t> и </a:t>
            </a:r>
            <a:r>
              <a:rPr lang="ru-RU" dirty="0" smtClean="0">
                <a:hlinkClick r:id="rId10" tooltip="Туапсинский район"/>
              </a:rPr>
              <a:t>Туапсинский район</a:t>
            </a:r>
            <a:r>
              <a:rPr lang="ru-RU" dirty="0" smtClean="0"/>
              <a:t>. Кроме того, туристическими центрами края считаются </a:t>
            </a:r>
            <a:r>
              <a:rPr lang="ru-RU" dirty="0" err="1" smtClean="0">
                <a:hlinkClick r:id="rId11" tooltip="Абинский район"/>
              </a:rPr>
              <a:t>Абинский</a:t>
            </a:r>
            <a:r>
              <a:rPr lang="ru-RU" dirty="0" smtClean="0">
                <a:hlinkClick r:id="rId11" tooltip="Абинский район"/>
              </a:rPr>
              <a:t> район</a:t>
            </a:r>
            <a:r>
              <a:rPr lang="ru-RU" dirty="0" smtClean="0"/>
              <a:t>, </a:t>
            </a:r>
            <a:r>
              <a:rPr lang="ru-RU" dirty="0" smtClean="0">
                <a:hlinkClick r:id="rId12" tooltip="Апшеронский район"/>
              </a:rPr>
              <a:t>Апшеронский район</a:t>
            </a:r>
            <a:r>
              <a:rPr lang="ru-RU" dirty="0" smtClean="0"/>
              <a:t>, </a:t>
            </a:r>
            <a:r>
              <a:rPr lang="ru-RU" dirty="0" err="1" smtClean="0">
                <a:hlinkClick r:id="rId13" tooltip="Ейский район"/>
              </a:rPr>
              <a:t>Ейский</a:t>
            </a:r>
            <a:r>
              <a:rPr lang="ru-RU" dirty="0" smtClean="0">
                <a:hlinkClick r:id="rId13" tooltip="Ейский район"/>
              </a:rPr>
              <a:t> район</a:t>
            </a:r>
            <a:r>
              <a:rPr lang="ru-RU" dirty="0" smtClean="0"/>
              <a:t>, </a:t>
            </a:r>
            <a:r>
              <a:rPr lang="ru-RU" dirty="0" smtClean="0">
                <a:hlinkClick r:id="rId14" tooltip="Мостовский район"/>
              </a:rPr>
              <a:t>Мостовский район</a:t>
            </a:r>
            <a:r>
              <a:rPr lang="ru-RU" dirty="0" smtClean="0"/>
              <a:t>, окрестности </a:t>
            </a:r>
            <a:r>
              <a:rPr lang="ru-RU" dirty="0" smtClean="0">
                <a:hlinkClick r:id="rId15" tooltip="Новороссийск"/>
              </a:rPr>
              <a:t>Новороссийска</a:t>
            </a:r>
            <a:r>
              <a:rPr lang="ru-RU" dirty="0" smtClean="0"/>
              <a:t>, </a:t>
            </a:r>
            <a:r>
              <a:rPr lang="ru-RU" dirty="0" smtClean="0">
                <a:hlinkClick r:id="rId16" tooltip="Славянский район Краснодарского края"/>
              </a:rPr>
              <a:t>Славянский</a:t>
            </a:r>
            <a:r>
              <a:rPr lang="ru-RU" dirty="0" smtClean="0"/>
              <a:t> и </a:t>
            </a:r>
            <a:r>
              <a:rPr lang="ru-RU" dirty="0" smtClean="0">
                <a:hlinkClick r:id="rId17" tooltip="Темрюкский район"/>
              </a:rPr>
              <a:t>Темрюкский районы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644008" y="1628800"/>
            <a:ext cx="41764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Географическое положение</a:t>
            </a:r>
          </a:p>
          <a:p>
            <a:r>
              <a:rPr lang="ru-RU" dirty="0" smtClean="0"/>
              <a:t>Краснодарский край находится на юге </a:t>
            </a:r>
            <a:r>
              <a:rPr lang="ru-RU" dirty="0" smtClean="0">
                <a:hlinkClick r:id="rId2" tooltip="Россия"/>
              </a:rPr>
              <a:t>России</a:t>
            </a:r>
            <a:r>
              <a:rPr lang="ru-RU" dirty="0" smtClean="0"/>
              <a:t>, в юго-западной части </a:t>
            </a:r>
            <a:r>
              <a:rPr lang="ru-RU" dirty="0" smtClean="0">
                <a:hlinkClick r:id="rId3" tooltip="Северный Кавказ"/>
              </a:rPr>
              <a:t>Северного Кавказа</a:t>
            </a:r>
            <a:r>
              <a:rPr lang="ru-RU" dirty="0" smtClean="0"/>
              <a:t> и входит в состав </a:t>
            </a:r>
            <a:r>
              <a:rPr lang="ru-RU" dirty="0" smtClean="0">
                <a:hlinkClick r:id="rId4" tooltip="Южный федеральный округ Российской Федерации"/>
              </a:rPr>
              <a:t>Южного федерального округа</a:t>
            </a:r>
            <a:r>
              <a:rPr lang="ru-RU" dirty="0" smtClean="0"/>
              <a:t>. На северо-востоке край граничит с </a:t>
            </a:r>
            <a:r>
              <a:rPr lang="ru-RU" dirty="0" smtClean="0">
                <a:hlinkClick r:id="rId5" tooltip="Ростовская область"/>
              </a:rPr>
              <a:t>Ростовской областью</a:t>
            </a:r>
            <a:r>
              <a:rPr lang="ru-RU" dirty="0" smtClean="0"/>
              <a:t>, на востоке — со </a:t>
            </a:r>
            <a:r>
              <a:rPr lang="ru-RU" dirty="0" smtClean="0">
                <a:hlinkClick r:id="rId6" tooltip="Ставропольский край"/>
              </a:rPr>
              <a:t>Ставропольским краем</a:t>
            </a:r>
            <a:r>
              <a:rPr lang="ru-RU" dirty="0" smtClean="0"/>
              <a:t>, на юге — с </a:t>
            </a:r>
            <a:r>
              <a:rPr lang="ru-RU" dirty="0" smtClean="0">
                <a:hlinkClick r:id="rId7" tooltip="Абхазия"/>
              </a:rPr>
              <a:t>Абхазией</a:t>
            </a:r>
            <a:r>
              <a:rPr lang="ru-RU" dirty="0" smtClean="0"/>
              <a:t>. С северо-запада и юго-запада территория края омывается водами </a:t>
            </a:r>
            <a:r>
              <a:rPr lang="ru-RU" dirty="0" smtClean="0">
                <a:hlinkClick r:id="rId8" tooltip="Азовское море"/>
              </a:rPr>
              <a:t>Азовского</a:t>
            </a:r>
            <a:r>
              <a:rPr lang="ru-RU" dirty="0" smtClean="0"/>
              <a:t> и </a:t>
            </a:r>
            <a:r>
              <a:rPr lang="ru-RU" dirty="0" smtClean="0">
                <a:hlinkClick r:id="rId9" tooltip="Чёрное море"/>
              </a:rPr>
              <a:t>Чёрного</a:t>
            </a:r>
            <a:r>
              <a:rPr lang="ru-RU" dirty="0" smtClean="0"/>
              <a:t> морей.</a:t>
            </a:r>
          </a:p>
          <a:p>
            <a:r>
              <a:rPr lang="ru-RU" dirty="0" smtClean="0"/>
              <a:t>Из общей протяжённости границы в 1540 километров — 740 километров проходит вдоль моря. Наибольшая протяженность края с севера на юг — 327 км и с запада на восток — 360 км. Территория Краснодарского края занимает площадь 75,5 тысяч квадратных километров.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 cstate="email"/>
          <a:stretch>
            <a:fillRect/>
          </a:stretch>
        </p:blipFill>
        <p:spPr bwMode="auto">
          <a:xfrm>
            <a:off x="4788024" y="1484784"/>
            <a:ext cx="403244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Рельеф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Краснодарский край делится рекой </a:t>
            </a:r>
            <a:r>
              <a:rPr lang="ru-RU" dirty="0" smtClean="0">
                <a:hlinkClick r:id="rId2" tooltip="Кубань (река)"/>
              </a:rPr>
              <a:t>Кубань</a:t>
            </a:r>
            <a:r>
              <a:rPr lang="ru-RU" dirty="0" smtClean="0"/>
              <a:t> на две части: северную — равнинную (2/3 территории), расположенную на </a:t>
            </a:r>
            <a:r>
              <a:rPr lang="ru-RU" dirty="0" smtClean="0">
                <a:hlinkClick r:id="rId3" tooltip="Кубано-Приазовская низменность"/>
              </a:rPr>
              <a:t>Кубано-Приазовской низменности</a:t>
            </a:r>
            <a:r>
              <a:rPr lang="ru-RU" dirty="0" smtClean="0"/>
              <a:t>, и южную — предгорную и горную (1/3 территории), расположенную в западной высокогорной части </a:t>
            </a:r>
            <a:r>
              <a:rPr lang="ru-RU" dirty="0" smtClean="0">
                <a:hlinkClick r:id="rId4" tooltip="Большой Кавказ"/>
              </a:rPr>
              <a:t>Большого Кавказа</a:t>
            </a:r>
            <a:r>
              <a:rPr lang="ru-RU" dirty="0" smtClean="0"/>
              <a:t>. Высшая точка — гора </a:t>
            </a:r>
            <a:r>
              <a:rPr lang="ru-RU" dirty="0" err="1" smtClean="0"/>
              <a:t>Цахвоа</a:t>
            </a:r>
            <a:r>
              <a:rPr lang="ru-RU" dirty="0" smtClean="0"/>
              <a:t> (3345 м).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4644008" y="1412776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ископаемые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недрах края открыто более 60 видов полезных ископаемых. В основном они залегают в предгорных и горных районах. Имеются запасы </a:t>
            </a:r>
            <a:r>
              <a:rPr lang="ru-RU" dirty="0" smtClean="0">
                <a:hlinkClick r:id="rId2" tooltip="Нефть"/>
              </a:rPr>
              <a:t>нефти</a:t>
            </a:r>
            <a:r>
              <a:rPr lang="ru-RU" dirty="0" smtClean="0"/>
              <a:t>, </a:t>
            </a:r>
            <a:r>
              <a:rPr lang="ru-RU" dirty="0" smtClean="0">
                <a:hlinkClick r:id="rId3" tooltip="Природный газ"/>
              </a:rPr>
              <a:t>природного газа</a:t>
            </a:r>
            <a:r>
              <a:rPr lang="ru-RU" dirty="0" smtClean="0"/>
              <a:t>, </a:t>
            </a:r>
            <a:r>
              <a:rPr lang="ru-RU" dirty="0" smtClean="0">
                <a:hlinkClick r:id="rId4" tooltip="Мергель"/>
              </a:rPr>
              <a:t>цементного мергеля</a:t>
            </a:r>
            <a:r>
              <a:rPr lang="ru-RU" dirty="0" smtClean="0"/>
              <a:t>, </a:t>
            </a:r>
            <a:r>
              <a:rPr lang="ru-RU" dirty="0" err="1" smtClean="0">
                <a:hlinkClick r:id="rId5" tooltip="Йод"/>
              </a:rPr>
              <a:t>йодо</a:t>
            </a:r>
            <a:r>
              <a:rPr lang="ru-RU" dirty="0" err="1" smtClean="0"/>
              <a:t>-</a:t>
            </a:r>
            <a:r>
              <a:rPr lang="ru-RU" dirty="0" err="1" smtClean="0">
                <a:hlinkClick r:id="rId6" tooltip="Бром"/>
              </a:rPr>
              <a:t>бромных</a:t>
            </a:r>
            <a:r>
              <a:rPr lang="ru-RU" dirty="0" smtClean="0"/>
              <a:t> вод, </a:t>
            </a:r>
            <a:r>
              <a:rPr lang="ru-RU" dirty="0" smtClean="0">
                <a:hlinkClick r:id="rId7" tooltip="Мрамор"/>
              </a:rPr>
              <a:t>мрамора</a:t>
            </a:r>
            <a:r>
              <a:rPr lang="ru-RU" dirty="0" smtClean="0"/>
              <a:t>, </a:t>
            </a:r>
            <a:r>
              <a:rPr lang="ru-RU" dirty="0" smtClean="0">
                <a:hlinkClick r:id="rId8" tooltip="Известняк"/>
              </a:rPr>
              <a:t>известняка</a:t>
            </a:r>
            <a:r>
              <a:rPr lang="ru-RU" dirty="0" smtClean="0"/>
              <a:t>, </a:t>
            </a:r>
            <a:r>
              <a:rPr lang="ru-RU" dirty="0" smtClean="0">
                <a:hlinkClick r:id="rId9" tooltip="Песчаник"/>
              </a:rPr>
              <a:t>песчаника</a:t>
            </a:r>
            <a:r>
              <a:rPr lang="ru-RU" dirty="0" smtClean="0"/>
              <a:t>, </a:t>
            </a:r>
            <a:r>
              <a:rPr lang="ru-RU" dirty="0" smtClean="0">
                <a:hlinkClick r:id="rId10" tooltip="Гравий"/>
              </a:rPr>
              <a:t>гравия</a:t>
            </a:r>
            <a:r>
              <a:rPr lang="ru-RU" dirty="0" smtClean="0"/>
              <a:t>, </a:t>
            </a:r>
            <a:r>
              <a:rPr lang="ru-RU" dirty="0" smtClean="0">
                <a:hlinkClick r:id="rId11" tooltip="Кварцевый песок"/>
              </a:rPr>
              <a:t>кварцевого песка</a:t>
            </a:r>
            <a:r>
              <a:rPr lang="ru-RU" dirty="0" smtClean="0"/>
              <a:t>, </a:t>
            </a:r>
            <a:r>
              <a:rPr lang="ru-RU" dirty="0" smtClean="0">
                <a:hlinkClick r:id="rId12" tooltip="Железо"/>
              </a:rPr>
              <a:t>железных</a:t>
            </a:r>
            <a:r>
              <a:rPr lang="ru-RU" dirty="0" smtClean="0"/>
              <a:t>, </a:t>
            </a:r>
            <a:r>
              <a:rPr lang="ru-RU" dirty="0" smtClean="0">
                <a:hlinkClick r:id="rId13" tooltip="Медь"/>
              </a:rPr>
              <a:t>медных</a:t>
            </a:r>
            <a:r>
              <a:rPr lang="ru-RU" dirty="0" smtClean="0"/>
              <a:t> </a:t>
            </a:r>
            <a:r>
              <a:rPr lang="ru-RU" dirty="0" smtClean="0">
                <a:hlinkClick r:id="rId14" tooltip="Апатит"/>
              </a:rPr>
              <a:t>апатитовых</a:t>
            </a:r>
            <a:r>
              <a:rPr lang="ru-RU" dirty="0" smtClean="0"/>
              <a:t> </a:t>
            </a:r>
            <a:r>
              <a:rPr lang="ru-RU" dirty="0" smtClean="0">
                <a:hlinkClick r:id="rId15" tooltip="Руда"/>
              </a:rPr>
              <a:t>руд</a:t>
            </a:r>
            <a:r>
              <a:rPr lang="ru-RU" dirty="0" smtClean="0"/>
              <a:t>, </a:t>
            </a:r>
            <a:r>
              <a:rPr lang="ru-RU" dirty="0" smtClean="0">
                <a:hlinkClick r:id="rId16" tooltip="Каменная соль"/>
              </a:rPr>
              <a:t>каменной соли</a:t>
            </a:r>
            <a:r>
              <a:rPr lang="ru-RU" dirty="0" smtClean="0"/>
              <a:t>, </a:t>
            </a:r>
            <a:r>
              <a:rPr lang="ru-RU" dirty="0" smtClean="0">
                <a:hlinkClick r:id="rId17" tooltip="Ртуть"/>
              </a:rPr>
              <a:t>ртути</a:t>
            </a:r>
            <a:r>
              <a:rPr lang="ru-RU" dirty="0" smtClean="0"/>
              <a:t>, </a:t>
            </a:r>
            <a:r>
              <a:rPr lang="ru-RU" dirty="0" smtClean="0">
                <a:hlinkClick r:id="rId18" tooltip="Гипс"/>
              </a:rPr>
              <a:t>гипса</a:t>
            </a:r>
            <a:r>
              <a:rPr lang="ru-RU" dirty="0" smtClean="0"/>
              <a:t>, небольшое количество </a:t>
            </a:r>
            <a:r>
              <a:rPr lang="ru-RU" dirty="0" smtClean="0">
                <a:hlinkClick r:id="rId19" tooltip="Золото"/>
              </a:rPr>
              <a:t>золота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Краснодарский край — старейший нефтедобывающий район России. Добыча нефти начата с </a:t>
            </a:r>
            <a:r>
              <a:rPr lang="ru-RU" dirty="0" smtClean="0">
                <a:hlinkClick r:id="rId20" tooltip="1865 год"/>
              </a:rPr>
              <a:t>1865 года</a:t>
            </a:r>
            <a:r>
              <a:rPr lang="ru-RU" dirty="0" smtClean="0"/>
              <a:t>. Известно более 150 мелких и средних месторождений нефти и газа, крупнейшее — нефтяное </a:t>
            </a:r>
            <a:r>
              <a:rPr lang="ru-RU" dirty="0" err="1" smtClean="0">
                <a:hlinkClick r:id="rId21" tooltip="Анастасиевско-Троицкое месторождение (страница отсутствует)"/>
              </a:rPr>
              <a:t>Анастасиевско-Троицкое</a:t>
            </a:r>
            <a:r>
              <a:rPr lang="ru-RU" dirty="0" smtClean="0"/>
              <a:t>. Важное значение имеют подземные воды края, среди них промышленное значение имеют </a:t>
            </a:r>
            <a:r>
              <a:rPr lang="ru-RU" dirty="0" err="1" smtClean="0"/>
              <a:t>иодо-бромные</a:t>
            </a:r>
            <a:r>
              <a:rPr lang="ru-RU" dirty="0" smtClean="0"/>
              <a:t> (крупное Славяно-Троицкое месторождение, заключающее около 30% запасов России).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2" cstate="email">
            <a:lum bright="-10000" contrast="10000"/>
          </a:blip>
          <a:stretch>
            <a:fillRect/>
          </a:stretch>
        </p:blipFill>
        <p:spPr bwMode="auto">
          <a:xfrm>
            <a:off x="4499992" y="1268760"/>
            <a:ext cx="4320480" cy="50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Климат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hlinkClick r:id="rId2" tooltip="Климат"/>
              </a:rPr>
              <a:t>Климат</a:t>
            </a:r>
            <a:r>
              <a:rPr lang="ru-RU" dirty="0" smtClean="0"/>
              <a:t> на большей части территории </a:t>
            </a:r>
            <a:r>
              <a:rPr lang="ru-RU" dirty="0" smtClean="0">
                <a:hlinkClick r:id="rId3" tooltip="Умеренно-континентальный климат"/>
              </a:rPr>
              <a:t>умеренно-континентальный</a:t>
            </a:r>
            <a:r>
              <a:rPr lang="ru-RU" dirty="0" smtClean="0"/>
              <a:t>, на Черноморском побережье от </a:t>
            </a:r>
            <a:r>
              <a:rPr lang="ru-RU" dirty="0" smtClean="0">
                <a:hlinkClick r:id="rId4" tooltip="Анапа"/>
              </a:rPr>
              <a:t>Анапы</a:t>
            </a:r>
            <a:r>
              <a:rPr lang="ru-RU" dirty="0" smtClean="0"/>
              <a:t> до </a:t>
            </a:r>
            <a:r>
              <a:rPr lang="ru-RU" dirty="0" smtClean="0">
                <a:hlinkClick r:id="rId5" tooltip="Туапсе"/>
              </a:rPr>
              <a:t>Туапсе</a:t>
            </a:r>
            <a:r>
              <a:rPr lang="ru-RU" dirty="0" smtClean="0"/>
              <a:t> — полусухой </a:t>
            </a:r>
            <a:r>
              <a:rPr lang="ru-RU" dirty="0" smtClean="0">
                <a:hlinkClick r:id="rId6" tooltip="Средиземноморский климат"/>
              </a:rPr>
              <a:t>средиземноморский климат</a:t>
            </a:r>
            <a:r>
              <a:rPr lang="ru-RU" dirty="0" smtClean="0"/>
              <a:t>, южнее </a:t>
            </a:r>
            <a:r>
              <a:rPr lang="ru-RU" dirty="0" smtClean="0">
                <a:hlinkClick r:id="rId5" tooltip="Туапсе"/>
              </a:rPr>
              <a:t>Туапсе</a:t>
            </a:r>
            <a:r>
              <a:rPr lang="ru-RU" dirty="0" smtClean="0"/>
              <a:t> — влажный </a:t>
            </a:r>
            <a:r>
              <a:rPr lang="ru-RU" dirty="0" smtClean="0">
                <a:hlinkClick r:id="rId7" tooltip="Субтропики"/>
              </a:rPr>
              <a:t>субтропический</a:t>
            </a:r>
            <a:r>
              <a:rPr lang="ru-RU" dirty="0" smtClean="0"/>
              <a:t>. В горах выражена высотная </a:t>
            </a:r>
            <a:r>
              <a:rPr lang="ru-RU" dirty="0" err="1" smtClean="0"/>
              <a:t>климтическая</a:t>
            </a:r>
            <a:r>
              <a:rPr lang="ru-RU" dirty="0" smtClean="0"/>
              <a:t> зональность. В течении всего года типичны резкие изменения погоды - значительны месячные, сезонные и многолетние колебания температур. Для предгорий характерны </a:t>
            </a:r>
            <a:r>
              <a:rPr lang="ru-RU" dirty="0" smtClean="0">
                <a:hlinkClick r:id="rId8" tooltip="Фён"/>
              </a:rPr>
              <a:t>фёны</a:t>
            </a:r>
            <a:r>
              <a:rPr lang="ru-RU" dirty="0" smtClean="0"/>
              <a:t>, способствующие быстрому сходу снега весной и усилению паводков на реках. В районе Анапа — Новороссийск - Геленджик типична </a:t>
            </a:r>
            <a:r>
              <a:rPr lang="ru-RU" dirty="0" smtClean="0">
                <a:hlinkClick r:id="rId9" tooltip="Бора"/>
              </a:rPr>
              <a:t>бора</a:t>
            </a:r>
            <a:r>
              <a:rPr lang="ru-RU" dirty="0" smtClean="0"/>
              <a:t> со скоростью ветра более 15 м/с, иногда более 40 м/с.</a:t>
            </a:r>
          </a:p>
          <a:p>
            <a:r>
              <a:rPr lang="ru-RU" dirty="0" smtClean="0"/>
              <a:t>Средняя температура января на равнине −3… -5 °С, на Черноморском побережье 0…+6 °С, в </a:t>
            </a:r>
            <a:r>
              <a:rPr lang="ru-RU" dirty="0" smtClean="0">
                <a:hlinkClick r:id="rId10" tooltip="Сочи"/>
              </a:rPr>
              <a:t>Сочи</a:t>
            </a:r>
            <a:r>
              <a:rPr lang="ru-RU" dirty="0" smtClean="0"/>
              <a:t> +5,9 °C. Средняя температура июля +22…+24 °C. Каждую весну край затапливают </a:t>
            </a:r>
            <a:r>
              <a:rPr lang="ru-RU" dirty="0" smtClean="0">
                <a:hlinkClick r:id="rId11" tooltip="Паводок"/>
              </a:rPr>
              <a:t>паводки</a:t>
            </a:r>
            <a:r>
              <a:rPr lang="ru-RU" dirty="0" smtClean="0"/>
              <a:t>. В целом для края характерны жаркое лето и мягкие зимы.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email"/>
          <a:stretch>
            <a:fillRect/>
          </a:stretch>
        </p:blipFill>
        <p:spPr bwMode="auto">
          <a:xfrm>
            <a:off x="4648200" y="2151294"/>
            <a:ext cx="4038600" cy="39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Гидрография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Главная река Краснодарского края — </a:t>
            </a:r>
            <a:r>
              <a:rPr lang="ru-RU" dirty="0" smtClean="0">
                <a:hlinkClick r:id="rId2" tooltip="Кубань (река)"/>
              </a:rPr>
              <a:t>Кубань</a:t>
            </a:r>
            <a:r>
              <a:rPr lang="ru-RU" dirty="0" smtClean="0"/>
              <a:t>, принимающая слева много притоков (</a:t>
            </a:r>
            <a:r>
              <a:rPr lang="ru-RU" dirty="0" smtClean="0">
                <a:hlinkClick r:id="rId3" tooltip="Уруп (река)"/>
              </a:rPr>
              <a:t>Уруп</a:t>
            </a:r>
            <a:r>
              <a:rPr lang="ru-RU" dirty="0" smtClean="0"/>
              <a:t>, </a:t>
            </a:r>
            <a:r>
              <a:rPr lang="ru-RU" dirty="0" smtClean="0">
                <a:hlinkClick r:id="rId4" tooltip="Лаба (река)"/>
              </a:rPr>
              <a:t>Лаба</a:t>
            </a:r>
            <a:r>
              <a:rPr lang="ru-RU" dirty="0" smtClean="0"/>
              <a:t>, </a:t>
            </a:r>
            <a:r>
              <a:rPr lang="ru-RU" dirty="0" smtClean="0">
                <a:hlinkClick r:id="rId5" tooltip="Белая (река)"/>
              </a:rPr>
              <a:t>Белая</a:t>
            </a:r>
            <a:r>
              <a:rPr lang="ru-RU" dirty="0" smtClean="0"/>
              <a:t> и др.). Её именем часто именуют и весь край, называя его просто </a:t>
            </a:r>
            <a:r>
              <a:rPr lang="ru-RU" i="1" dirty="0" smtClean="0"/>
              <a:t>Кубань</a:t>
            </a:r>
            <a:r>
              <a:rPr lang="ru-RU" dirty="0" smtClean="0"/>
              <a:t>. Наибольшая из рек Черноморского побережья — </a:t>
            </a:r>
            <a:r>
              <a:rPr lang="ru-RU" dirty="0" err="1" smtClean="0">
                <a:hlinkClick r:id="rId6" tooltip="Мзымта (река)"/>
              </a:rPr>
              <a:t>Мзымта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регулирования стока реки </a:t>
            </a:r>
            <a:r>
              <a:rPr lang="ru-RU" dirty="0" smtClean="0">
                <a:hlinkClick r:id="rId2" tooltip="Кубань (река)"/>
              </a:rPr>
              <a:t>Кубань</a:t>
            </a:r>
            <a:r>
              <a:rPr lang="ru-RU" dirty="0" smtClean="0"/>
              <a:t> сооружены водохранилища — </a:t>
            </a:r>
            <a:r>
              <a:rPr lang="ru-RU" dirty="0" err="1" smtClean="0">
                <a:hlinkClick r:id="rId7" tooltip="Тшикское водохранилище (страница отсутствует)"/>
              </a:rPr>
              <a:t>Тшикское</a:t>
            </a:r>
            <a:r>
              <a:rPr lang="ru-RU" dirty="0" smtClean="0"/>
              <a:t>, </a:t>
            </a:r>
            <a:r>
              <a:rPr lang="ru-RU" dirty="0" err="1" smtClean="0">
                <a:hlinkClick r:id="rId8" tooltip="Шапсугское водохранилище"/>
              </a:rPr>
              <a:t>Шапсугское</a:t>
            </a:r>
            <a:r>
              <a:rPr lang="ru-RU" dirty="0" smtClean="0"/>
              <a:t> и </a:t>
            </a:r>
            <a:r>
              <a:rPr lang="ru-RU" dirty="0" smtClean="0">
                <a:hlinkClick r:id="rId9" tooltip="Краснодарское водохранилище"/>
              </a:rPr>
              <a:t>Краснодарское</a:t>
            </a:r>
            <a:r>
              <a:rPr lang="ru-RU" dirty="0" smtClean="0"/>
              <a:t>. На территории края расположено много мелких карстовых озёр, на </a:t>
            </a:r>
            <a:r>
              <a:rPr lang="ru-RU" dirty="0" smtClean="0">
                <a:hlinkClick r:id="rId10" tooltip="Тамань (полуостров)"/>
              </a:rPr>
              <a:t>полуострове Тамань</a:t>
            </a:r>
            <a:r>
              <a:rPr lang="ru-RU" dirty="0" smtClean="0"/>
              <a:t> и побережье </a:t>
            </a:r>
            <a:r>
              <a:rPr lang="ru-RU" dirty="0" smtClean="0">
                <a:hlinkClick r:id="rId11" tooltip="Азовское море"/>
              </a:rPr>
              <a:t>Азовского моря</a:t>
            </a:r>
            <a:r>
              <a:rPr lang="ru-RU" dirty="0" smtClean="0"/>
              <a:t> — озёра-лиманы. На территории Краснодарского края находится самое большое озеро </a:t>
            </a:r>
            <a:r>
              <a:rPr lang="ru-RU" dirty="0" smtClean="0">
                <a:hlinkClick r:id="rId12" tooltip="Северный Кавказ"/>
              </a:rPr>
              <a:t>Северного Кавказа</a:t>
            </a:r>
            <a:r>
              <a:rPr lang="ru-RU" dirty="0" smtClean="0"/>
              <a:t> — </a:t>
            </a:r>
            <a:r>
              <a:rPr lang="ru-RU" dirty="0" err="1" smtClean="0">
                <a:hlinkClick r:id="rId13" tooltip="Абрау (озеро)"/>
              </a:rPr>
              <a:t>Абрау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территории края расположен крупнейший в </a:t>
            </a:r>
            <a:r>
              <a:rPr lang="ru-RU" dirty="0" smtClean="0">
                <a:hlinkClick r:id="rId14" tooltip="Европа"/>
              </a:rPr>
              <a:t>Европе</a:t>
            </a:r>
            <a:r>
              <a:rPr lang="ru-RU" dirty="0" smtClean="0"/>
              <a:t> Азово-Кубанский бассейн пресных подземных вод, имеющий значительные запасы </a:t>
            </a:r>
            <a:r>
              <a:rPr lang="ru-RU" dirty="0" smtClean="0">
                <a:hlinkClick r:id="rId15" tooltip="Термальные воды"/>
              </a:rPr>
              <a:t>термальных</a:t>
            </a:r>
            <a:r>
              <a:rPr lang="ru-RU" dirty="0" smtClean="0"/>
              <a:t> и </a:t>
            </a:r>
            <a:r>
              <a:rPr lang="ru-RU" dirty="0" smtClean="0">
                <a:hlinkClick r:id="rId16" tooltip="Минеральная вода"/>
              </a:rPr>
              <a:t>минеральных</a:t>
            </a:r>
            <a:r>
              <a:rPr lang="ru-RU" dirty="0" smtClean="0"/>
              <a:t> вод.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499992" y="1484784"/>
            <a:ext cx="42484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Основную часть почвенного покрова степной зоны края составляют </a:t>
            </a:r>
            <a:r>
              <a:rPr lang="ru-RU" dirty="0" err="1" smtClean="0"/>
              <a:t>предкавказские</a:t>
            </a:r>
            <a:r>
              <a:rPr lang="ru-RU" dirty="0" smtClean="0"/>
              <a:t> карбонатные и выщелоченные чернозёмы. </a:t>
            </a:r>
            <a:r>
              <a:rPr lang="ru-RU" dirty="0" smtClean="0">
                <a:hlinkClick r:id="rId2" tooltip="Таманский полуостров"/>
              </a:rPr>
              <a:t>Таманский полуостров</a:t>
            </a:r>
            <a:r>
              <a:rPr lang="ru-RU" dirty="0" smtClean="0"/>
              <a:t> занят каштановыми, </a:t>
            </a:r>
            <a:r>
              <a:rPr lang="ru-RU" dirty="0" err="1" smtClean="0"/>
              <a:t>западно-предкавказскими</a:t>
            </a:r>
            <a:r>
              <a:rPr lang="ru-RU" dirty="0" smtClean="0"/>
              <a:t> и болотными почвами. В горах — </a:t>
            </a:r>
            <a:r>
              <a:rPr lang="ru-RU" dirty="0" err="1" smtClean="0"/>
              <a:t>горно-лесные</a:t>
            </a:r>
            <a:r>
              <a:rPr lang="ru-RU" dirty="0" smtClean="0"/>
              <a:t> бурые и дерново-карбонатные почвы, в высокогорье — горно-луговые.</a:t>
            </a:r>
          </a:p>
          <a:p>
            <a:r>
              <a:rPr lang="ru-RU" dirty="0" smtClean="0"/>
              <a:t>Неширокая полоса в левобережье </a:t>
            </a:r>
            <a:r>
              <a:rPr lang="ru-RU" dirty="0" smtClean="0">
                <a:hlinkClick r:id="rId3" tooltip="Кубань (река)"/>
              </a:rPr>
              <a:t>Кубани</a:t>
            </a:r>
            <a:r>
              <a:rPr lang="ru-RU" dirty="0" smtClean="0"/>
              <a:t>, </a:t>
            </a:r>
            <a:r>
              <a:rPr lang="ru-RU" dirty="0" err="1" smtClean="0"/>
              <a:t>Прикубанская</a:t>
            </a:r>
            <a:r>
              <a:rPr lang="ru-RU" dirty="0" smtClean="0"/>
              <a:t> наклонная равнина и часть предгорий пригодны для садоводства и возделывания жёлтых табаков.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648200" y="2987094"/>
            <a:ext cx="4038600" cy="23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Растительность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Среди богатств Кубани </a:t>
            </a:r>
            <a:r>
              <a:rPr lang="ru-RU" dirty="0" smtClean="0">
                <a:hlinkClick r:id="rId2" tooltip="Лес"/>
              </a:rPr>
              <a:t>лес</a:t>
            </a:r>
            <a:r>
              <a:rPr lang="ru-RU" dirty="0" smtClean="0"/>
              <a:t> занимает важное место, так как имеет большое природоохранное значение и является основным источником древесины ценных пород </a:t>
            </a:r>
            <a:r>
              <a:rPr lang="ru-RU" dirty="0" err="1" smtClean="0">
                <a:hlinkClick r:id="rId3" tooltip="Россия"/>
              </a:rPr>
              <a:t>России</a:t>
            </a:r>
            <a:r>
              <a:rPr lang="ru-RU" dirty="0" err="1" smtClean="0"/>
              <a:t>.Имеющие</a:t>
            </a:r>
            <a:r>
              <a:rPr lang="ru-RU" dirty="0" smtClean="0"/>
              <a:t> промышленное значение </a:t>
            </a:r>
            <a:r>
              <a:rPr lang="ru-RU" dirty="0" smtClean="0">
                <a:hlinkClick r:id="rId4" tooltip="Дуб"/>
              </a:rPr>
              <a:t>дубовые</a:t>
            </a:r>
            <a:r>
              <a:rPr lang="ru-RU" dirty="0" smtClean="0"/>
              <a:t> и </a:t>
            </a:r>
            <a:r>
              <a:rPr lang="ru-RU" dirty="0" smtClean="0">
                <a:hlinkClick r:id="rId5" tooltip="Бук"/>
              </a:rPr>
              <a:t>буковые</a:t>
            </a:r>
            <a:r>
              <a:rPr lang="ru-RU" dirty="0" smtClean="0"/>
              <a:t> массивы (</a:t>
            </a:r>
            <a:r>
              <a:rPr lang="ru-RU" dirty="0" smtClean="0">
                <a:hlinkClick r:id="rId6" tooltip="Широколиственные леса"/>
              </a:rPr>
              <a:t>широколиственные леса</a:t>
            </a:r>
            <a:r>
              <a:rPr lang="ru-RU" dirty="0" smtClean="0"/>
              <a:t>) занимают, соответственно, 49 и 19 % площади всех лесов. Также в крае произрастают тёмнохвойные горные (</a:t>
            </a:r>
            <a:r>
              <a:rPr lang="ru-RU" dirty="0" smtClean="0">
                <a:hlinkClick r:id="rId7" tooltip="Ель"/>
              </a:rPr>
              <a:t>ель</a:t>
            </a:r>
            <a:r>
              <a:rPr lang="ru-RU" dirty="0" smtClean="0"/>
              <a:t>, </a:t>
            </a:r>
            <a:r>
              <a:rPr lang="ru-RU" dirty="0" smtClean="0">
                <a:hlinkClick r:id="rId8" tooltip="Пихта"/>
              </a:rPr>
              <a:t>пихта</a:t>
            </a:r>
            <a:r>
              <a:rPr lang="ru-RU" dirty="0" smtClean="0"/>
              <a:t>) леса, </a:t>
            </a:r>
            <a:r>
              <a:rPr lang="ru-RU" dirty="0" smtClean="0">
                <a:hlinkClick r:id="rId9" tooltip="Субальпийские луга"/>
              </a:rPr>
              <a:t>субальпийские</a:t>
            </a:r>
            <a:r>
              <a:rPr lang="ru-RU" dirty="0" smtClean="0"/>
              <a:t> и </a:t>
            </a:r>
            <a:r>
              <a:rPr lang="ru-RU" dirty="0" smtClean="0">
                <a:hlinkClick r:id="rId10" tooltip="Альпийские луга"/>
              </a:rPr>
              <a:t>альпийские луга</a:t>
            </a:r>
            <a:r>
              <a:rPr lang="ru-RU" dirty="0" smtClean="0"/>
              <a:t>. Большой интерес представляет растительный мир побережья. Так, особую ценность представляют можжевеловые (часто с примесью фисташки </a:t>
            </a:r>
            <a:r>
              <a:rPr lang="ru-RU" dirty="0" err="1" smtClean="0"/>
              <a:t>туполистной</a:t>
            </a:r>
            <a:r>
              <a:rPr lang="ru-RU" dirty="0" smtClean="0"/>
              <a:t>) редколесья. Они распространены от Анапы до устья реки </a:t>
            </a:r>
            <a:r>
              <a:rPr lang="ru-RU" dirty="0" err="1" smtClean="0"/>
              <a:t>Мезыбь</a:t>
            </a:r>
            <a:r>
              <a:rPr lang="ru-RU" dirty="0" smtClean="0"/>
              <a:t> (за Геленджиком) и служат пристанищем древней средиземноморской флоры. Основные виды — </a:t>
            </a:r>
            <a:r>
              <a:rPr lang="ru-RU" dirty="0" smtClean="0">
                <a:hlinkClick r:id="rId11" tooltip="Можжевельник высокий"/>
              </a:rPr>
              <a:t>можжевельник высокий</a:t>
            </a:r>
            <a:r>
              <a:rPr lang="ru-RU" dirty="0" smtClean="0"/>
              <a:t>, </a:t>
            </a:r>
            <a:r>
              <a:rPr lang="ru-RU" dirty="0" smtClean="0">
                <a:hlinkClick r:id="rId12" tooltip="Можжевельник вонючий"/>
              </a:rPr>
              <a:t>можжевельник вонючий</a:t>
            </a:r>
            <a:r>
              <a:rPr lang="ru-RU" dirty="0" smtClean="0"/>
              <a:t>, </a:t>
            </a:r>
            <a:r>
              <a:rPr lang="ru-RU" dirty="0" smtClean="0">
                <a:hlinkClick r:id="rId13" tooltip="Фисташка туполистная"/>
              </a:rPr>
              <a:t>фисташка </a:t>
            </a:r>
            <a:r>
              <a:rPr lang="ru-RU" dirty="0" err="1" smtClean="0">
                <a:hlinkClick r:id="rId13" tooltip="Фисташка туполистная"/>
              </a:rPr>
              <a:t>туполистная</a:t>
            </a:r>
            <a:r>
              <a:rPr lang="ru-RU" dirty="0" smtClean="0"/>
              <a:t>, </a:t>
            </a:r>
            <a:r>
              <a:rPr lang="ru-RU" dirty="0" smtClean="0">
                <a:hlinkClick r:id="rId14" tooltip="Жимолость этрусская"/>
              </a:rPr>
              <a:t>жимолость этрусская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5" cstate="email"/>
          <a:stretch>
            <a:fillRect/>
          </a:stretch>
        </p:blipFill>
        <p:spPr bwMode="auto">
          <a:xfrm>
            <a:off x="4427984" y="1628800"/>
            <a:ext cx="439248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546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Краснодарский край</vt:lpstr>
      <vt:lpstr>Общие данные </vt:lpstr>
      <vt:lpstr>География</vt:lpstr>
      <vt:lpstr>Рельеф </vt:lpstr>
      <vt:lpstr>Полезные ископаемые </vt:lpstr>
      <vt:lpstr>Климат </vt:lpstr>
      <vt:lpstr>Гидрография</vt:lpstr>
      <vt:lpstr>Почвы </vt:lpstr>
      <vt:lpstr> Растительность </vt:lpstr>
      <vt:lpstr>Животный мир </vt:lpstr>
      <vt:lpstr>История</vt:lpstr>
      <vt:lpstr>Население</vt:lpstr>
      <vt:lpstr>Национальный состав</vt:lpstr>
      <vt:lpstr>Населенные пункты</vt:lpstr>
      <vt:lpstr>Экономика</vt:lpstr>
      <vt:lpstr>Транспорт</vt:lpstr>
      <vt:lpstr>Автомобильный </vt:lpstr>
      <vt:lpstr>Железнодорожный </vt:lpstr>
      <vt:lpstr>Водный </vt:lpstr>
      <vt:lpstr>туризм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край</dc:title>
  <cp:lastModifiedBy>Admin</cp:lastModifiedBy>
  <cp:revision>18</cp:revision>
  <dcterms:modified xsi:type="dcterms:W3CDTF">2012-04-07T21:25:17Z</dcterms:modified>
</cp:coreProperties>
</file>