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306"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Прямоугольник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Прямоугольник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Прямоугольник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Прямоугольник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Прямая соединительная линия 9"/>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1" name="Прямая соединительная линия 10"/>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2" name="Прямая соединительная линия 11"/>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3" name="Прямая соединительная линия 12"/>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4" name="Прямая соединительная линия 13"/>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5" name="Прямая соединительная линия 14"/>
          <p:cNvSpPr>
            <a:spLocks noChangeShapeType="1"/>
          </p:cNvSpPr>
          <p:nvPr/>
        </p:nvSpPr>
        <p:spPr bwMode="auto">
          <a:xfrm>
            <a:off x="911383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6" name="Прямоугольник 15"/>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Овал 16"/>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Овал 17"/>
          <p:cNvSpPr/>
          <p:nvPr/>
        </p:nvSpPr>
        <p:spPr bwMode="auto">
          <a:xfrm>
            <a:off x="1309688" y="4867275"/>
            <a:ext cx="6413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Овал 18"/>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0" name="Овал 19"/>
          <p:cNvSpPr/>
          <p:nvPr/>
        </p:nvSpPr>
        <p:spPr bwMode="auto">
          <a:xfrm>
            <a:off x="1663700" y="5788025"/>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1" name="Овал 20"/>
          <p:cNvSpPr/>
          <p:nvPr/>
        </p:nvSpPr>
        <p:spPr>
          <a:xfrm>
            <a:off x="1905000" y="4495800"/>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Заголовок 7"/>
          <p:cNvSpPr>
            <a:spLocks noGrp="1"/>
          </p:cNvSpPr>
          <p:nvPr>
            <p:ph type="ctrTitle"/>
          </p:nvPr>
        </p:nvSpPr>
        <p:spPr>
          <a:xfrm>
            <a:off x="2286000" y="3124200"/>
            <a:ext cx="6172200" cy="1894362"/>
          </a:xfrm>
        </p:spPr>
        <p:txBody>
          <a:bodyPr/>
          <a:lstStyle>
            <a:lvl1pPr>
              <a:defRPr b="1"/>
            </a:lvl1pPr>
          </a:lstStyle>
          <a:p>
            <a:r>
              <a:rPr lang="ru-RU" smtClean="0"/>
              <a:t>Образец заголовка</a:t>
            </a:r>
            <a:endParaRPr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22" name="Дата 27"/>
          <p:cNvSpPr>
            <a:spLocks noGrp="1"/>
          </p:cNvSpPr>
          <p:nvPr>
            <p:ph type="dt" sz="half" idx="10"/>
          </p:nvPr>
        </p:nvSpPr>
        <p:spPr bwMode="auto">
          <a:xfrm rot="5400000">
            <a:off x="7764463" y="1174750"/>
            <a:ext cx="2286000" cy="381000"/>
          </a:xfrm>
        </p:spPr>
        <p:txBody>
          <a:bodyPr/>
          <a:lstStyle>
            <a:lvl1pPr>
              <a:defRPr/>
            </a:lvl1pPr>
          </a:lstStyle>
          <a:p>
            <a:pPr>
              <a:defRPr/>
            </a:pPr>
            <a:fld id="{6E967157-05CE-4AC1-AA23-EF11CE16947A}" type="datetimeFigureOut">
              <a:rPr lang="ru-RU"/>
              <a:pPr>
                <a:defRPr/>
              </a:pPr>
              <a:t>29.05.2009</a:t>
            </a:fld>
            <a:endParaRPr lang="ru-RU"/>
          </a:p>
        </p:txBody>
      </p:sp>
      <p:sp>
        <p:nvSpPr>
          <p:cNvPr id="23" name="Нижний колонтитул 16"/>
          <p:cNvSpPr>
            <a:spLocks noGrp="1"/>
          </p:cNvSpPr>
          <p:nvPr>
            <p:ph type="ftr" sz="quarter" idx="11"/>
          </p:nvPr>
        </p:nvSpPr>
        <p:spPr bwMode="auto">
          <a:xfrm rot="5400000">
            <a:off x="7077076" y="4181475"/>
            <a:ext cx="3657600" cy="384175"/>
          </a:xfrm>
        </p:spPr>
        <p:txBody>
          <a:bodyPr/>
          <a:lstStyle>
            <a:lvl1pPr>
              <a:defRPr/>
            </a:lvl1pPr>
          </a:lstStyle>
          <a:p>
            <a:pPr>
              <a:defRPr/>
            </a:pPr>
            <a:endParaRPr lang="ru-RU"/>
          </a:p>
        </p:txBody>
      </p:sp>
      <p:sp>
        <p:nvSpPr>
          <p:cNvPr id="24" name="Номер слайда 28"/>
          <p:cNvSpPr>
            <a:spLocks noGrp="1"/>
          </p:cNvSpPr>
          <p:nvPr>
            <p:ph type="sldNum" sz="quarter" idx="12"/>
          </p:nvPr>
        </p:nvSpPr>
        <p:spPr bwMode="auto">
          <a:xfrm>
            <a:off x="1325563" y="4929188"/>
            <a:ext cx="609600" cy="517525"/>
          </a:xfrm>
        </p:spPr>
        <p:txBody>
          <a:bodyPr/>
          <a:lstStyle>
            <a:lvl1pPr>
              <a:defRPr/>
            </a:lvl1pPr>
          </a:lstStyle>
          <a:p>
            <a:pPr>
              <a:defRPr/>
            </a:pPr>
            <a:fld id="{714B0B41-2849-4BFC-947A-EB4EAFF5FAAA}" type="slidenum">
              <a:rPr lang="ru-RU"/>
              <a:pPr>
                <a:defRPr/>
              </a:pPr>
              <a:t>‹#›</a:t>
            </a:fld>
            <a:endParaRPr lang="ru-RU"/>
          </a:p>
        </p:txBody>
      </p:sp>
    </p:spTree>
  </p:cSld>
  <p:clrMapOvr>
    <a:overrideClrMapping bg1="lt1" tx1="dk1" bg2="lt2" tx2="dk2" accent1="accent1" accent2="accent2" accent3="accent3" accent4="accent4" accent5="accent5" accent6="accent6" hlink="hlink" folHlink="folHlink"/>
  </p:clrMapOvr>
  <p:transition>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CB16E80C-47BF-4573-B1A5-8ACE96499502}" type="datetimeFigureOut">
              <a:rPr lang="ru-RU"/>
              <a:pPr>
                <a:defRPr/>
              </a:pPr>
              <a:t>29.05.2009</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7712EF43-D2A5-402D-8FAD-3B91E8332AC4}" type="slidenum">
              <a:rPr lang="ru-RU"/>
              <a:pPr>
                <a:defRPr/>
              </a:pPr>
              <a:t>‹#›</a:t>
            </a:fld>
            <a:endParaRPr lang="ru-RU"/>
          </a:p>
        </p:txBody>
      </p:sp>
    </p:spTree>
  </p:cSld>
  <p:clrMapOvr>
    <a:masterClrMapping/>
  </p:clrMapOvr>
  <p:transition>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D562C3B3-2CAD-4F79-9060-8209D6B993F1}" type="datetimeFigureOut">
              <a:rPr lang="ru-RU"/>
              <a:pPr>
                <a:defRPr/>
              </a:pPr>
              <a:t>29.05.2009</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5340B02C-31A1-4B75-B87C-BB82E57EC0A7}" type="slidenum">
              <a:rPr lang="ru-RU"/>
              <a:pPr>
                <a:defRPr/>
              </a:pPr>
              <a:t>‹#›</a:t>
            </a:fld>
            <a:endParaRPr lang="ru-RU"/>
          </a:p>
        </p:txBody>
      </p:sp>
    </p:spTree>
  </p:cSld>
  <p:clrMapOvr>
    <a:masterClrMapping/>
  </p:clrMapOvr>
  <p:transition>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8" name="Содержимое 7"/>
          <p:cNvSpPr>
            <a:spLocks noGrp="1"/>
          </p:cNvSpPr>
          <p:nvPr>
            <p:ph sz="quarter" idx="1"/>
          </p:nvPr>
        </p:nvSpPr>
        <p:spPr>
          <a:xfrm>
            <a:off x="457200" y="1600200"/>
            <a:ext cx="7467600" cy="487375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6"/>
          <p:cNvSpPr>
            <a:spLocks noGrp="1"/>
          </p:cNvSpPr>
          <p:nvPr>
            <p:ph type="dt" sz="half" idx="10"/>
          </p:nvPr>
        </p:nvSpPr>
        <p:spPr/>
        <p:txBody>
          <a:bodyPr rtlCol="0"/>
          <a:lstStyle>
            <a:lvl1pPr>
              <a:defRPr/>
            </a:lvl1pPr>
          </a:lstStyle>
          <a:p>
            <a:pPr>
              <a:defRPr/>
            </a:pPr>
            <a:fld id="{48CB824D-136D-4C06-BAB4-EA4A6C0E9401}" type="datetimeFigureOut">
              <a:rPr lang="ru-RU"/>
              <a:pPr>
                <a:defRPr/>
              </a:pPr>
              <a:t>29.05.2009</a:t>
            </a:fld>
            <a:endParaRPr lang="ru-RU"/>
          </a:p>
        </p:txBody>
      </p:sp>
      <p:sp>
        <p:nvSpPr>
          <p:cNvPr id="5" name="Номер слайда 8"/>
          <p:cNvSpPr>
            <a:spLocks noGrp="1"/>
          </p:cNvSpPr>
          <p:nvPr>
            <p:ph type="sldNum" sz="quarter" idx="11"/>
          </p:nvPr>
        </p:nvSpPr>
        <p:spPr/>
        <p:txBody>
          <a:bodyPr rtlCol="0"/>
          <a:lstStyle>
            <a:lvl1pPr>
              <a:defRPr/>
            </a:lvl1pPr>
          </a:lstStyle>
          <a:p>
            <a:pPr>
              <a:defRPr/>
            </a:pPr>
            <a:fld id="{7ADCD217-CFD5-4AE7-B9E3-368DF7AC8513}" type="slidenum">
              <a:rPr lang="ru-RU"/>
              <a:pPr>
                <a:defRPr/>
              </a:pPr>
              <a:t>‹#›</a:t>
            </a:fld>
            <a:endParaRPr lang="ru-RU"/>
          </a:p>
        </p:txBody>
      </p:sp>
      <p:sp>
        <p:nvSpPr>
          <p:cNvPr id="6" name="Нижний колонтитул 9"/>
          <p:cNvSpPr>
            <a:spLocks noGrp="1"/>
          </p:cNvSpPr>
          <p:nvPr>
            <p:ph type="ftr" sz="quarter" idx="12"/>
          </p:nvPr>
        </p:nvSpPr>
        <p:spPr/>
        <p:txBody>
          <a:bodyPr rtlCol="0"/>
          <a:lstStyle>
            <a:lvl1pPr>
              <a:defRPr/>
            </a:lvl1pPr>
          </a:lstStyle>
          <a:p>
            <a:pPr>
              <a:defRPr/>
            </a:pPr>
            <a:endParaRPr lang="ru-RU"/>
          </a:p>
        </p:txBody>
      </p:sp>
    </p:spTree>
  </p:cSld>
  <p:clrMapOvr>
    <a:masterClrMapping/>
  </p:clrMapOvr>
  <p:transition>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4" name="Прямоугольник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Прямоугольник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Прямоугольник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Прямоугольник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Прямая соединительная линия 7"/>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9" name="Прямая соединительная линия 8"/>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0" name="Прямая соединительная линия 9"/>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1" name="Прямая соединительная линия 10"/>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2" name="Прямая соединительная линия 11"/>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3" name="Прямоугольник 12"/>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Овал 13"/>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Овал 14"/>
          <p:cNvSpPr/>
          <p:nvPr/>
        </p:nvSpPr>
        <p:spPr bwMode="auto">
          <a:xfrm>
            <a:off x="1323975" y="4867275"/>
            <a:ext cx="642938"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 name="Овал 15"/>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Овал 16"/>
          <p:cNvSpPr/>
          <p:nvPr/>
        </p:nvSpPr>
        <p:spPr bwMode="auto">
          <a:xfrm>
            <a:off x="1663700" y="5791200"/>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Овал 17"/>
          <p:cNvSpPr/>
          <p:nvPr/>
        </p:nvSpPr>
        <p:spPr bwMode="auto">
          <a:xfrm>
            <a:off x="1879600" y="4479925"/>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Прямая соединительная линия 18"/>
          <p:cNvSpPr>
            <a:spLocks noChangeShapeType="1"/>
          </p:cNvSpPr>
          <p:nvPr/>
        </p:nvSpPr>
        <p:spPr bwMode="auto">
          <a:xfrm>
            <a:off x="909796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lang="ru-RU" smtClean="0"/>
              <a:t>Образец заголовка</a:t>
            </a:r>
            <a:endParaRPr lang="en-US"/>
          </a:p>
        </p:txBody>
      </p:sp>
      <p:sp>
        <p:nvSpPr>
          <p:cNvPr id="3" name="Текст 2"/>
          <p:cNvSpPr>
            <a:spLocks noGrp="1"/>
          </p:cNvSpPr>
          <p:nvPr>
            <p:ph type="body" idx="1"/>
          </p:nvPr>
        </p:nvSpPr>
        <p:spPr>
          <a:xfrm>
            <a:off x="2286000" y="5010150"/>
            <a:ext cx="61722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20" name="Дата 3"/>
          <p:cNvSpPr>
            <a:spLocks noGrp="1"/>
          </p:cNvSpPr>
          <p:nvPr>
            <p:ph type="dt" sz="half" idx="10"/>
          </p:nvPr>
        </p:nvSpPr>
        <p:spPr bwMode="auto">
          <a:xfrm rot="5400000">
            <a:off x="7762875" y="1169988"/>
            <a:ext cx="2286000" cy="381000"/>
          </a:xfrm>
        </p:spPr>
        <p:txBody>
          <a:bodyPr/>
          <a:lstStyle>
            <a:lvl1pPr>
              <a:defRPr/>
            </a:lvl1pPr>
          </a:lstStyle>
          <a:p>
            <a:pPr>
              <a:defRPr/>
            </a:pPr>
            <a:fld id="{1F603043-8BD3-4299-989D-6FBBF60BD5D2}" type="datetimeFigureOut">
              <a:rPr lang="ru-RU"/>
              <a:pPr>
                <a:defRPr/>
              </a:pPr>
              <a:t>29.05.2009</a:t>
            </a:fld>
            <a:endParaRPr lang="ru-RU"/>
          </a:p>
        </p:txBody>
      </p:sp>
      <p:sp>
        <p:nvSpPr>
          <p:cNvPr id="21" name="Нижний колонтитул 4"/>
          <p:cNvSpPr>
            <a:spLocks noGrp="1"/>
          </p:cNvSpPr>
          <p:nvPr>
            <p:ph type="ftr" sz="quarter" idx="11"/>
          </p:nvPr>
        </p:nvSpPr>
        <p:spPr bwMode="auto">
          <a:xfrm rot="5400000">
            <a:off x="7077076" y="4178300"/>
            <a:ext cx="3657600" cy="384175"/>
          </a:xfrm>
        </p:spPr>
        <p:txBody>
          <a:bodyPr/>
          <a:lstStyle>
            <a:lvl1pPr>
              <a:defRPr/>
            </a:lvl1pPr>
          </a:lstStyle>
          <a:p>
            <a:pPr>
              <a:defRPr/>
            </a:pPr>
            <a:endParaRPr lang="ru-RU"/>
          </a:p>
        </p:txBody>
      </p:sp>
      <p:sp>
        <p:nvSpPr>
          <p:cNvPr id="22" name="Номер слайда 5"/>
          <p:cNvSpPr>
            <a:spLocks noGrp="1"/>
          </p:cNvSpPr>
          <p:nvPr>
            <p:ph type="sldNum" sz="quarter" idx="12"/>
          </p:nvPr>
        </p:nvSpPr>
        <p:spPr bwMode="auto">
          <a:xfrm>
            <a:off x="1339850" y="4929188"/>
            <a:ext cx="609600" cy="517525"/>
          </a:xfrm>
        </p:spPr>
        <p:txBody>
          <a:bodyPr/>
          <a:lstStyle>
            <a:lvl1pPr>
              <a:defRPr/>
            </a:lvl1pPr>
          </a:lstStyle>
          <a:p>
            <a:pPr>
              <a:defRPr/>
            </a:pPr>
            <a:fld id="{6B4AEE96-D879-42D2-8A5B-EE004092EEBC}"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transition>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9" name="Содержимое 8"/>
          <p:cNvSpPr>
            <a:spLocks noGrp="1"/>
          </p:cNvSpPr>
          <p:nvPr>
            <p:ph sz="quarter" idx="1"/>
          </p:nvPr>
        </p:nvSpPr>
        <p:spPr>
          <a:xfrm>
            <a:off x="457200" y="1600200"/>
            <a:ext cx="3657600"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Содержимое 10"/>
          <p:cNvSpPr>
            <a:spLocks noGrp="1"/>
          </p:cNvSpPr>
          <p:nvPr>
            <p:ph sz="quarter" idx="2"/>
          </p:nvPr>
        </p:nvSpPr>
        <p:spPr>
          <a:xfrm>
            <a:off x="4270248" y="1600200"/>
            <a:ext cx="3657600"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p:txBody>
          <a:bodyPr/>
          <a:lstStyle>
            <a:lvl1pPr>
              <a:defRPr/>
            </a:lvl1pPr>
          </a:lstStyle>
          <a:p>
            <a:pPr>
              <a:defRPr/>
            </a:pPr>
            <a:fld id="{CBD0FAF2-7161-4E9D-91E6-6E117C2D2F3C}" type="datetimeFigureOut">
              <a:rPr lang="ru-RU"/>
              <a:pPr>
                <a:defRPr/>
              </a:pPr>
              <a:t>29.05.2009</a:t>
            </a:fld>
            <a:endParaRPr lang="ru-RU"/>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22"/>
          <p:cNvSpPr>
            <a:spLocks noGrp="1"/>
          </p:cNvSpPr>
          <p:nvPr>
            <p:ph type="sldNum" sz="quarter" idx="12"/>
          </p:nvPr>
        </p:nvSpPr>
        <p:spPr/>
        <p:txBody>
          <a:bodyPr/>
          <a:lstStyle>
            <a:lvl1pPr>
              <a:defRPr/>
            </a:lvl1pPr>
          </a:lstStyle>
          <a:p>
            <a:pPr>
              <a:defRPr/>
            </a:pPr>
            <a:fld id="{B8C8A9C5-4596-4B67-8833-9A1844913AE6}" type="slidenum">
              <a:rPr lang="ru-RU"/>
              <a:pPr>
                <a:defRPr/>
              </a:pPr>
              <a:t>‹#›</a:t>
            </a:fld>
            <a:endParaRPr lang="ru-RU"/>
          </a:p>
        </p:txBody>
      </p:sp>
    </p:spTree>
  </p:cSld>
  <p:clrMapOvr>
    <a:masterClrMapping/>
  </p:clrMapOvr>
  <p:transition>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lstStyle>
            <a:lvl1pPr>
              <a:defRPr/>
            </a:lvl1pPr>
          </a:lstStyle>
          <a:p>
            <a:r>
              <a:rPr lang="ru-RU" smtClean="0"/>
              <a:t>Образец заголовка</a:t>
            </a:r>
            <a:endParaRPr lang="en-US"/>
          </a:p>
        </p:txBody>
      </p:sp>
      <p:sp>
        <p:nvSpPr>
          <p:cNvPr id="11" name="Содержимое 10"/>
          <p:cNvSpPr>
            <a:spLocks noGrp="1"/>
          </p:cNvSpPr>
          <p:nvPr>
            <p:ph sz="quarter" idx="2"/>
          </p:nvPr>
        </p:nvSpPr>
        <p:spPr>
          <a:xfrm>
            <a:off x="457200" y="2362200"/>
            <a:ext cx="3657600" cy="3886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3" name="Содержимое 12"/>
          <p:cNvSpPr>
            <a:spLocks noGrp="1"/>
          </p:cNvSpPr>
          <p:nvPr>
            <p:ph sz="quarter" idx="4"/>
          </p:nvPr>
        </p:nvSpPr>
        <p:spPr>
          <a:xfrm>
            <a:off x="4371975" y="2362200"/>
            <a:ext cx="3657600" cy="3886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ru-RU" smtClean="0"/>
              <a:t>Образец текста</a:t>
            </a:r>
          </a:p>
        </p:txBody>
      </p:sp>
      <p:sp>
        <p:nvSpPr>
          <p:cNvPr id="7" name="Дата 13"/>
          <p:cNvSpPr>
            <a:spLocks noGrp="1"/>
          </p:cNvSpPr>
          <p:nvPr>
            <p:ph type="dt" sz="half" idx="10"/>
          </p:nvPr>
        </p:nvSpPr>
        <p:spPr/>
        <p:txBody>
          <a:bodyPr/>
          <a:lstStyle>
            <a:lvl1pPr>
              <a:defRPr/>
            </a:lvl1pPr>
          </a:lstStyle>
          <a:p>
            <a:pPr>
              <a:defRPr/>
            </a:pPr>
            <a:fld id="{D42C37F4-85CE-4BF8-91E1-C382E0F366C1}" type="datetimeFigureOut">
              <a:rPr lang="ru-RU"/>
              <a:pPr>
                <a:defRPr/>
              </a:pPr>
              <a:t>29.05.2009</a:t>
            </a:fld>
            <a:endParaRPr lang="ru-RU"/>
          </a:p>
        </p:txBody>
      </p:sp>
      <p:sp>
        <p:nvSpPr>
          <p:cNvPr id="8" name="Нижний колонтитул 2"/>
          <p:cNvSpPr>
            <a:spLocks noGrp="1"/>
          </p:cNvSpPr>
          <p:nvPr>
            <p:ph type="ftr" sz="quarter" idx="11"/>
          </p:nvPr>
        </p:nvSpPr>
        <p:spPr/>
        <p:txBody>
          <a:bodyPr/>
          <a:lstStyle>
            <a:lvl1pPr>
              <a:defRPr/>
            </a:lvl1pPr>
          </a:lstStyle>
          <a:p>
            <a:pPr>
              <a:defRPr/>
            </a:pPr>
            <a:endParaRPr lang="ru-RU"/>
          </a:p>
        </p:txBody>
      </p:sp>
      <p:sp>
        <p:nvSpPr>
          <p:cNvPr id="9" name="Номер слайда 22"/>
          <p:cNvSpPr>
            <a:spLocks noGrp="1"/>
          </p:cNvSpPr>
          <p:nvPr>
            <p:ph type="sldNum" sz="quarter" idx="12"/>
          </p:nvPr>
        </p:nvSpPr>
        <p:spPr/>
        <p:txBody>
          <a:bodyPr/>
          <a:lstStyle>
            <a:lvl1pPr>
              <a:defRPr/>
            </a:lvl1pPr>
          </a:lstStyle>
          <a:p>
            <a:pPr>
              <a:defRPr/>
            </a:pPr>
            <a:fld id="{B88E1058-502F-4C5E-9EDF-7EC82CF51EC9}" type="slidenum">
              <a:rPr lang="ru-RU"/>
              <a:pPr>
                <a:defRPr/>
              </a:pPr>
              <a:t>‹#›</a:t>
            </a:fld>
            <a:endParaRPr lang="ru-RU"/>
          </a:p>
        </p:txBody>
      </p:sp>
    </p:spTree>
  </p:cSld>
  <p:clrMapOvr>
    <a:masterClrMapping/>
  </p:clrMapOvr>
  <p:transition>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5"/>
          <p:cNvSpPr>
            <a:spLocks noGrp="1"/>
          </p:cNvSpPr>
          <p:nvPr>
            <p:ph type="dt" sz="half" idx="10"/>
          </p:nvPr>
        </p:nvSpPr>
        <p:spPr/>
        <p:txBody>
          <a:bodyPr rtlCol="0"/>
          <a:lstStyle>
            <a:lvl1pPr>
              <a:defRPr/>
            </a:lvl1pPr>
          </a:lstStyle>
          <a:p>
            <a:pPr>
              <a:defRPr/>
            </a:pPr>
            <a:fld id="{8B777E16-FD0E-44CC-BFCA-F217962E2FB3}" type="datetimeFigureOut">
              <a:rPr lang="ru-RU"/>
              <a:pPr>
                <a:defRPr/>
              </a:pPr>
              <a:t>29.05.2009</a:t>
            </a:fld>
            <a:endParaRPr lang="ru-RU"/>
          </a:p>
        </p:txBody>
      </p:sp>
      <p:sp>
        <p:nvSpPr>
          <p:cNvPr id="4" name="Номер слайда 6"/>
          <p:cNvSpPr>
            <a:spLocks noGrp="1"/>
          </p:cNvSpPr>
          <p:nvPr>
            <p:ph type="sldNum" sz="quarter" idx="11"/>
          </p:nvPr>
        </p:nvSpPr>
        <p:spPr/>
        <p:txBody>
          <a:bodyPr rtlCol="0"/>
          <a:lstStyle>
            <a:lvl1pPr>
              <a:defRPr/>
            </a:lvl1pPr>
          </a:lstStyle>
          <a:p>
            <a:pPr>
              <a:defRPr/>
            </a:pPr>
            <a:fld id="{2306910A-FA27-4023-BA98-50B31C9FD92E}" type="slidenum">
              <a:rPr lang="ru-RU"/>
              <a:pPr>
                <a:defRPr/>
              </a:pPr>
              <a:t>‹#›</a:t>
            </a:fld>
            <a:endParaRPr lang="ru-RU"/>
          </a:p>
        </p:txBody>
      </p:sp>
      <p:sp>
        <p:nvSpPr>
          <p:cNvPr id="5" name="Нижний колонтитул 7"/>
          <p:cNvSpPr>
            <a:spLocks noGrp="1"/>
          </p:cNvSpPr>
          <p:nvPr>
            <p:ph type="ftr" sz="quarter" idx="12"/>
          </p:nvPr>
        </p:nvSpPr>
        <p:spPr/>
        <p:txBody>
          <a:bodyPr rtlCol="0"/>
          <a:lstStyle>
            <a:lvl1pPr>
              <a:defRPr/>
            </a:lvl1pPr>
          </a:lstStyle>
          <a:p>
            <a:pPr>
              <a:defRPr/>
            </a:pPr>
            <a:endParaRPr lang="ru-RU"/>
          </a:p>
        </p:txBody>
      </p:sp>
    </p:spTree>
  </p:cSld>
  <p:clrMapOvr>
    <a:masterClrMapping/>
  </p:clrMapOvr>
  <p:transition>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3"/>
          <p:cNvSpPr>
            <a:spLocks noGrp="1"/>
          </p:cNvSpPr>
          <p:nvPr>
            <p:ph type="dt" sz="half" idx="10"/>
          </p:nvPr>
        </p:nvSpPr>
        <p:spPr/>
        <p:txBody>
          <a:bodyPr/>
          <a:lstStyle>
            <a:lvl1pPr>
              <a:defRPr/>
            </a:lvl1pPr>
          </a:lstStyle>
          <a:p>
            <a:pPr>
              <a:defRPr/>
            </a:pPr>
            <a:fld id="{FE314D2D-F81D-4517-96BF-CDCB05E02ACA}" type="datetimeFigureOut">
              <a:rPr lang="ru-RU"/>
              <a:pPr>
                <a:defRPr/>
              </a:pPr>
              <a:t>29.05.2009</a:t>
            </a:fld>
            <a:endParaRPr lang="ru-RU"/>
          </a:p>
        </p:txBody>
      </p:sp>
      <p:sp>
        <p:nvSpPr>
          <p:cNvPr id="3" name="Нижний колонтитул 2"/>
          <p:cNvSpPr>
            <a:spLocks noGrp="1"/>
          </p:cNvSpPr>
          <p:nvPr>
            <p:ph type="ftr" sz="quarter" idx="11"/>
          </p:nvPr>
        </p:nvSpPr>
        <p:spPr/>
        <p:txBody>
          <a:bodyPr/>
          <a:lstStyle>
            <a:lvl1pPr>
              <a:defRPr/>
            </a:lvl1pPr>
          </a:lstStyle>
          <a:p>
            <a:pPr>
              <a:defRPr/>
            </a:pPr>
            <a:endParaRPr lang="ru-RU"/>
          </a:p>
        </p:txBody>
      </p:sp>
      <p:sp>
        <p:nvSpPr>
          <p:cNvPr id="4" name="Номер слайда 22"/>
          <p:cNvSpPr>
            <a:spLocks noGrp="1"/>
          </p:cNvSpPr>
          <p:nvPr>
            <p:ph type="sldNum" sz="quarter" idx="12"/>
          </p:nvPr>
        </p:nvSpPr>
        <p:spPr/>
        <p:txBody>
          <a:bodyPr/>
          <a:lstStyle>
            <a:lvl1pPr>
              <a:defRPr/>
            </a:lvl1pPr>
          </a:lstStyle>
          <a:p>
            <a:pPr>
              <a:defRPr/>
            </a:pPr>
            <a:fld id="{14CECD2E-FE19-4655-B8CF-EBA7985F0F5D}" type="slidenum">
              <a:rPr lang="ru-RU"/>
              <a:pPr>
                <a:defRPr/>
              </a:pPr>
              <a:t>‹#›</a:t>
            </a:fld>
            <a:endParaRPr lang="ru-RU"/>
          </a:p>
        </p:txBody>
      </p:sp>
    </p:spTree>
  </p:cSld>
  <p:clrMapOvr>
    <a:masterClrMapping/>
  </p:clrMapOvr>
  <p:transition>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5" name="Прямая соединительная линия 4"/>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6" name="Прямая соединительная линия 5"/>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7" name="Прямая соединительная линия 6"/>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8" name="Прямая соединительная линия 7"/>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9" name="Прямоугольник 8"/>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Прямая соединительная линия 9"/>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1" name="Овал 10"/>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Заголовок 1"/>
          <p:cNvSpPr>
            <a:spLocks noGrp="1"/>
          </p:cNvSpPr>
          <p:nvPr>
            <p:ph type="title"/>
          </p:nvPr>
        </p:nvSpPr>
        <p:spPr>
          <a:xfrm rot="5400000">
            <a:off x="3371850" y="3200400"/>
            <a:ext cx="6309360" cy="457200"/>
          </a:xfrm>
        </p:spPr>
        <p:txBody>
          <a:bodyPr/>
          <a:lstStyle>
            <a:lvl1pPr algn="l">
              <a:buNone/>
              <a:defRPr sz="2000" b="1" cap="small" baseline="0"/>
            </a:lvl1pPr>
          </a:lstStyle>
          <a:p>
            <a:r>
              <a:rPr lang="ru-RU" smtClean="0"/>
              <a:t>Образец заголовка</a:t>
            </a:r>
            <a:endParaRPr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18" name="Содержимое 17"/>
          <p:cNvSpPr>
            <a:spLocks noGrp="1"/>
          </p:cNvSpPr>
          <p:nvPr>
            <p:ph sz="quarter" idx="1"/>
          </p:nvPr>
        </p:nvSpPr>
        <p:spPr>
          <a:xfrm>
            <a:off x="304800" y="274320"/>
            <a:ext cx="5638800" cy="632764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2" name="Дата 20"/>
          <p:cNvSpPr>
            <a:spLocks noGrp="1"/>
          </p:cNvSpPr>
          <p:nvPr>
            <p:ph type="dt" sz="half" idx="10"/>
          </p:nvPr>
        </p:nvSpPr>
        <p:spPr/>
        <p:txBody>
          <a:bodyPr rtlCol="0"/>
          <a:lstStyle>
            <a:lvl1pPr>
              <a:defRPr/>
            </a:lvl1pPr>
          </a:lstStyle>
          <a:p>
            <a:pPr>
              <a:defRPr/>
            </a:pPr>
            <a:fld id="{BCEB2022-6C16-4280-92F2-5698645741B5}" type="datetimeFigureOut">
              <a:rPr lang="ru-RU"/>
              <a:pPr>
                <a:defRPr/>
              </a:pPr>
              <a:t>29.05.2009</a:t>
            </a:fld>
            <a:endParaRPr lang="ru-RU"/>
          </a:p>
        </p:txBody>
      </p:sp>
      <p:sp>
        <p:nvSpPr>
          <p:cNvPr id="13" name="Номер слайда 21"/>
          <p:cNvSpPr>
            <a:spLocks noGrp="1"/>
          </p:cNvSpPr>
          <p:nvPr>
            <p:ph type="sldNum" sz="quarter" idx="11"/>
          </p:nvPr>
        </p:nvSpPr>
        <p:spPr/>
        <p:txBody>
          <a:bodyPr rtlCol="0"/>
          <a:lstStyle>
            <a:lvl1pPr>
              <a:defRPr/>
            </a:lvl1pPr>
          </a:lstStyle>
          <a:p>
            <a:pPr>
              <a:defRPr/>
            </a:pPr>
            <a:fld id="{63F712D1-8A80-41EE-B3B7-57F256A1B1DF}" type="slidenum">
              <a:rPr lang="ru-RU"/>
              <a:pPr>
                <a:defRPr/>
              </a:pPr>
              <a:t>‹#›</a:t>
            </a:fld>
            <a:endParaRPr lang="ru-RU"/>
          </a:p>
        </p:txBody>
      </p:sp>
      <p:sp>
        <p:nvSpPr>
          <p:cNvPr id="14" name="Нижний колонтитул 22"/>
          <p:cNvSpPr>
            <a:spLocks noGrp="1"/>
          </p:cNvSpPr>
          <p:nvPr>
            <p:ph type="ftr" sz="quarter" idx="12"/>
          </p:nvPr>
        </p:nvSpPr>
        <p:spPr/>
        <p:txBody>
          <a:bodyPr rtlCol="0"/>
          <a:lstStyle>
            <a:lvl1pPr>
              <a:defRPr/>
            </a:lvl1pPr>
          </a:lstStyle>
          <a:p>
            <a:pPr>
              <a:defRPr/>
            </a:pPr>
            <a:endParaRPr lang="ru-RU"/>
          </a:p>
        </p:txBody>
      </p:sp>
    </p:spTree>
  </p:cSld>
  <p:clrMapOvr>
    <a:overrideClrMapping bg1="lt1" tx1="dk1" bg2="lt2" tx2="dk2" accent1="accent1" accent2="accent2" accent3="accent3" accent4="accent4" accent5="accent5" accent6="accent6" hlink="hlink" folHlink="folHlink"/>
  </p:clrMapOvr>
  <p:transition>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Прямая соединительная линия 4"/>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6" name="Овал 5"/>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Прямая соединительная линия 6"/>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Прямоугольник 7"/>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Прямая соединительная линия 8"/>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0" name="Прямая соединительная линия 9"/>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11" name="Прямая соединительная линия 10"/>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2" name="Заголовок 1"/>
          <p:cNvSpPr>
            <a:spLocks noGrp="1"/>
          </p:cNvSpPr>
          <p:nvPr>
            <p:ph type="title"/>
          </p:nvPr>
        </p:nvSpPr>
        <p:spPr>
          <a:xfrm rot="5400000">
            <a:off x="3350133" y="3200400"/>
            <a:ext cx="6309360" cy="457200"/>
          </a:xfrm>
        </p:spPr>
        <p:txBody>
          <a:bodyPr/>
          <a:lstStyle>
            <a:lvl1pPr algn="l">
              <a:buNone/>
              <a:defRPr sz="2000" b="1"/>
            </a:lvl1pPr>
          </a:lstStyle>
          <a:p>
            <a:r>
              <a:rPr lang="ru-RU" smtClean="0"/>
              <a:t>Образец заголовка</a:t>
            </a:r>
            <a:endParaRPr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ru-RU" noProof="0" smtClean="0"/>
              <a:t>Вставка рисунка</a:t>
            </a:r>
            <a:endParaRPr lang="en-US" noProof="0"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ru-RU" smtClean="0"/>
              <a:t>Образец текста</a:t>
            </a:r>
          </a:p>
        </p:txBody>
      </p:sp>
      <p:sp>
        <p:nvSpPr>
          <p:cNvPr id="12" name="Дата 16"/>
          <p:cNvSpPr>
            <a:spLocks noGrp="1"/>
          </p:cNvSpPr>
          <p:nvPr>
            <p:ph type="dt" sz="half" idx="10"/>
          </p:nvPr>
        </p:nvSpPr>
        <p:spPr/>
        <p:txBody>
          <a:bodyPr rtlCol="0"/>
          <a:lstStyle>
            <a:lvl1pPr>
              <a:defRPr/>
            </a:lvl1pPr>
          </a:lstStyle>
          <a:p>
            <a:pPr>
              <a:defRPr/>
            </a:pPr>
            <a:fld id="{D5437F40-52E8-4563-AB7A-2D70F77DF05D}" type="datetimeFigureOut">
              <a:rPr lang="ru-RU"/>
              <a:pPr>
                <a:defRPr/>
              </a:pPr>
              <a:t>29.05.2009</a:t>
            </a:fld>
            <a:endParaRPr lang="ru-RU"/>
          </a:p>
        </p:txBody>
      </p:sp>
      <p:sp>
        <p:nvSpPr>
          <p:cNvPr id="13" name="Номер слайда 17"/>
          <p:cNvSpPr>
            <a:spLocks noGrp="1"/>
          </p:cNvSpPr>
          <p:nvPr>
            <p:ph type="sldNum" sz="quarter" idx="11"/>
          </p:nvPr>
        </p:nvSpPr>
        <p:spPr/>
        <p:txBody>
          <a:bodyPr rtlCol="0"/>
          <a:lstStyle>
            <a:lvl1pPr>
              <a:defRPr/>
            </a:lvl1pPr>
          </a:lstStyle>
          <a:p>
            <a:pPr>
              <a:defRPr/>
            </a:pPr>
            <a:fld id="{BB1C56F8-19CA-417D-A63D-B3B7A0A8FB8F}" type="slidenum">
              <a:rPr lang="ru-RU"/>
              <a:pPr>
                <a:defRPr/>
              </a:pPr>
              <a:t>‹#›</a:t>
            </a:fld>
            <a:endParaRPr lang="ru-RU"/>
          </a:p>
        </p:txBody>
      </p:sp>
      <p:sp>
        <p:nvSpPr>
          <p:cNvPr id="14" name="Нижний колонтитул 20"/>
          <p:cNvSpPr>
            <a:spLocks noGrp="1"/>
          </p:cNvSpPr>
          <p:nvPr>
            <p:ph type="ftr" sz="quarter" idx="12"/>
          </p:nvPr>
        </p:nvSpPr>
        <p:spPr/>
        <p:txBody>
          <a:bodyPr rtlCol="0"/>
          <a:lstStyle>
            <a:lvl1pPr>
              <a:defRPr/>
            </a:lvl1pPr>
          </a:lstStyle>
          <a:p>
            <a:pPr>
              <a:defRPr/>
            </a:pPr>
            <a:endParaRPr lang="ru-RU"/>
          </a:p>
        </p:txBody>
      </p:sp>
    </p:spTree>
  </p:cSld>
  <p:clrMapOvr>
    <a:masterClrMapping/>
  </p:clrMapOvr>
  <p:transition>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lang="ru-RU" smtClean="0"/>
              <a:t>Образец заголовка</a:t>
            </a:r>
            <a:endParaRPr lang="en-US"/>
          </a:p>
        </p:txBody>
      </p:sp>
      <p:sp>
        <p:nvSpPr>
          <p:cNvPr id="1028" name="Текст 12"/>
          <p:cNvSpPr>
            <a:spLocks noGrp="1"/>
          </p:cNvSpPr>
          <p:nvPr>
            <p:ph type="body" idx="1"/>
          </p:nvPr>
        </p:nvSpPr>
        <p:spPr bwMode="auto">
          <a:xfrm>
            <a:off x="457200" y="1600200"/>
            <a:ext cx="7467600" cy="4873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4" name="Дата 13"/>
          <p:cNvSpPr>
            <a:spLocks noGrp="1"/>
          </p:cNvSpPr>
          <p:nvPr>
            <p:ph type="dt" sz="half" idx="2"/>
          </p:nvPr>
        </p:nvSpPr>
        <p:spPr>
          <a:xfrm rot="5400000">
            <a:off x="7589045" y="1081881"/>
            <a:ext cx="2011362" cy="384175"/>
          </a:xfrm>
          <a:prstGeom prst="rect">
            <a:avLst/>
          </a:prstGeom>
        </p:spPr>
        <p:txBody>
          <a:bodyPr vert="horz" anchor="ctr" anchorCtr="0"/>
          <a:lstStyle>
            <a:lvl1pPr algn="r" eaLnBrk="1" fontAlgn="auto" latinLnBrk="0" hangingPunct="1">
              <a:spcBef>
                <a:spcPts val="0"/>
              </a:spcBef>
              <a:spcAft>
                <a:spcPts val="0"/>
              </a:spcAft>
              <a:defRPr kumimoji="0" sz="1200">
                <a:solidFill>
                  <a:schemeClr val="tx2"/>
                </a:solidFill>
                <a:latin typeface="+mn-lt"/>
              </a:defRPr>
            </a:lvl1pPr>
          </a:lstStyle>
          <a:p>
            <a:pPr>
              <a:defRPr/>
            </a:pPr>
            <a:fld id="{79DAEC96-F0FB-4226-9491-308AB5D6362E}" type="datetimeFigureOut">
              <a:rPr lang="ru-RU"/>
              <a:pPr>
                <a:defRPr/>
              </a:pPr>
              <a:t>29.05.2009</a:t>
            </a:fld>
            <a:endParaRPr lang="ru-RU"/>
          </a:p>
        </p:txBody>
      </p:sp>
      <p:sp>
        <p:nvSpPr>
          <p:cNvPr id="3" name="Нижний колонтитул 2"/>
          <p:cNvSpPr>
            <a:spLocks noGrp="1"/>
          </p:cNvSpPr>
          <p:nvPr>
            <p:ph type="ftr" sz="quarter" idx="3"/>
          </p:nvPr>
        </p:nvSpPr>
        <p:spPr>
          <a:xfrm rot="5400000">
            <a:off x="6989763" y="3736975"/>
            <a:ext cx="3200400" cy="365125"/>
          </a:xfrm>
          <a:prstGeom prst="rect">
            <a:avLst/>
          </a:prstGeom>
        </p:spPr>
        <p:txBody>
          <a:bodyPr vert="horz" anchor="ctr" anchorCtr="0"/>
          <a:lstStyle>
            <a:lvl1pPr algn="l" eaLnBrk="1" fontAlgn="auto" latinLnBrk="0" hangingPunct="1">
              <a:spcBef>
                <a:spcPts val="0"/>
              </a:spcBef>
              <a:spcAft>
                <a:spcPts val="0"/>
              </a:spcAft>
              <a:defRPr kumimoji="0" sz="1200">
                <a:solidFill>
                  <a:schemeClr val="tx2"/>
                </a:solidFill>
                <a:latin typeface="+mn-lt"/>
              </a:defRPr>
            </a:lvl1pPr>
          </a:lstStyle>
          <a:p>
            <a:pPr>
              <a:defRPr/>
            </a:pPr>
            <a:endParaRPr lang="ru-RU"/>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2" name="Овал 11"/>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3" name="Номер слайда 22"/>
          <p:cNvSpPr>
            <a:spLocks noGrp="1"/>
          </p:cNvSpPr>
          <p:nvPr>
            <p:ph type="sldNum" sz="quarter" idx="4"/>
          </p:nvPr>
        </p:nvSpPr>
        <p:spPr>
          <a:xfrm>
            <a:off x="8129588" y="5734050"/>
            <a:ext cx="609600" cy="520700"/>
          </a:xfrm>
          <a:prstGeom prst="rect">
            <a:avLst/>
          </a:prstGeom>
        </p:spPr>
        <p:txBody>
          <a:bodyPr vert="horz" anchor="ctr"/>
          <a:lstStyle>
            <a:lvl1pPr algn="ctr" eaLnBrk="1" fontAlgn="auto" latinLnBrk="0" hangingPunct="1">
              <a:spcBef>
                <a:spcPts val="0"/>
              </a:spcBef>
              <a:spcAft>
                <a:spcPts val="0"/>
              </a:spcAft>
              <a:defRPr kumimoji="0" sz="1400" b="1">
                <a:solidFill>
                  <a:srgbClr val="FFFFFF"/>
                </a:solidFill>
                <a:latin typeface="+mn-lt"/>
              </a:defRPr>
            </a:lvl1pPr>
          </a:lstStyle>
          <a:p>
            <a:pPr>
              <a:defRPr/>
            </a:pPr>
            <a:fld id="{4E599FB8-201F-4DDB-BA9F-BE4B05B403D6}"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24" r:id="rId4"/>
    <p:sldLayoutId id="2147483725" r:id="rId5"/>
    <p:sldLayoutId id="2147483732" r:id="rId6"/>
    <p:sldLayoutId id="2147483726" r:id="rId7"/>
    <p:sldLayoutId id="2147483733" r:id="rId8"/>
    <p:sldLayoutId id="2147483734" r:id="rId9"/>
    <p:sldLayoutId id="2147483727" r:id="rId10"/>
    <p:sldLayoutId id="2147483728" r:id="rId11"/>
  </p:sldLayoutIdLst>
  <p:transition>
    <p:push dir="u"/>
  </p:transition>
  <p:txStyles>
    <p:title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p:titleStyle>
    <p:bodyStyle>
      <a:lvl1pPr marL="273050" indent="-273050" algn="l" rtl="0" eaLnBrk="0" fontAlgn="base" hangingPunct="0">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itchFamily="2" charset="2"/>
        <a:buChar char=""/>
        <a:defRPr sz="2400"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itchFamily="2" charset="2"/>
        <a:buChar char=""/>
        <a:defRPr sz="2000"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286000" y="3124200"/>
            <a:ext cx="6172200" cy="1893888"/>
          </a:xfrm>
        </p:spPr>
        <p:txBody>
          <a:bodyPr/>
          <a:lstStyle/>
          <a:p>
            <a:pPr eaLnBrk="1" fontAlgn="auto" hangingPunct="1">
              <a:spcAft>
                <a:spcPts val="0"/>
              </a:spcAft>
              <a:defRPr/>
            </a:pPr>
            <a:r>
              <a:rPr lang="ru-RU" dirty="0" smtClean="0"/>
              <a:t>Животный мир Краснодарского края.</a:t>
            </a:r>
            <a:endParaRPr lang="ru-RU" dirty="0"/>
          </a:p>
        </p:txBody>
      </p:sp>
      <p:sp>
        <p:nvSpPr>
          <p:cNvPr id="8195" name="Подзаголовок 2"/>
          <p:cNvSpPr>
            <a:spLocks noGrp="1"/>
          </p:cNvSpPr>
          <p:nvPr>
            <p:ph type="subTitle" idx="1"/>
          </p:nvPr>
        </p:nvSpPr>
        <p:spPr>
          <a:xfrm>
            <a:off x="2428875" y="5143500"/>
            <a:ext cx="6172200" cy="1371600"/>
          </a:xfrm>
        </p:spPr>
        <p:txBody>
          <a:bodyPr/>
          <a:lstStyle/>
          <a:p>
            <a:pPr eaLnBrk="1" hangingPunct="1"/>
            <a:r>
              <a:rPr lang="ru-RU" smtClean="0"/>
              <a:t>Калашникова С.О.</a:t>
            </a:r>
          </a:p>
        </p:txBody>
      </p:sp>
    </p:spTree>
  </p:cSld>
  <p:clrMapOvr>
    <a:masterClrMapping/>
  </p:clrMapOvr>
  <p:transition>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srcRect/>
          <a:stretch>
            <a:fillRect/>
          </a:stretch>
        </p:blipFill>
        <p:spPr bwMode="auto">
          <a:xfrm>
            <a:off x="212725" y="1143000"/>
            <a:ext cx="4716463" cy="4524375"/>
          </a:xfrm>
          <a:prstGeom prst="rect">
            <a:avLst/>
          </a:prstGeom>
          <a:noFill/>
          <a:ln w="9525">
            <a:noFill/>
            <a:miter lim="800000"/>
            <a:headEnd/>
            <a:tailEnd/>
          </a:ln>
        </p:spPr>
      </p:pic>
      <p:sp>
        <p:nvSpPr>
          <p:cNvPr id="17411" name="TextBox 4"/>
          <p:cNvSpPr txBox="1">
            <a:spLocks noChangeArrowheads="1"/>
          </p:cNvSpPr>
          <p:nvPr/>
        </p:nvSpPr>
        <p:spPr bwMode="auto">
          <a:xfrm>
            <a:off x="642938" y="5857875"/>
            <a:ext cx="2928937" cy="523875"/>
          </a:xfrm>
          <a:prstGeom prst="rect">
            <a:avLst/>
          </a:prstGeom>
          <a:noFill/>
          <a:ln w="9525">
            <a:noFill/>
            <a:miter lim="800000"/>
            <a:headEnd/>
            <a:tailEnd/>
          </a:ln>
        </p:spPr>
        <p:txBody>
          <a:bodyPr>
            <a:spAutoFit/>
          </a:bodyPr>
          <a:lstStyle/>
          <a:p>
            <a:r>
              <a:rPr lang="ru-RU" sz="2800">
                <a:latin typeface="Century Schoolbook" pitchFamily="18" charset="0"/>
              </a:rPr>
              <a:t>Кубанский тур</a:t>
            </a:r>
          </a:p>
        </p:txBody>
      </p:sp>
      <p:pic>
        <p:nvPicPr>
          <p:cNvPr id="17412" name="Picture 3"/>
          <p:cNvPicPr>
            <a:picLocks noChangeAspect="1" noChangeArrowheads="1"/>
          </p:cNvPicPr>
          <p:nvPr/>
        </p:nvPicPr>
        <p:blipFill>
          <a:blip r:embed="rId3"/>
          <a:srcRect/>
          <a:stretch>
            <a:fillRect/>
          </a:stretch>
        </p:blipFill>
        <p:spPr bwMode="auto">
          <a:xfrm>
            <a:off x="5310188" y="0"/>
            <a:ext cx="3333750" cy="2057400"/>
          </a:xfrm>
          <a:prstGeom prst="rect">
            <a:avLst/>
          </a:prstGeom>
          <a:noFill/>
          <a:ln w="9525">
            <a:noFill/>
            <a:miter lim="800000"/>
            <a:headEnd/>
            <a:tailEnd/>
          </a:ln>
        </p:spPr>
      </p:pic>
      <p:sp>
        <p:nvSpPr>
          <p:cNvPr id="17413" name="TextBox 6"/>
          <p:cNvSpPr txBox="1">
            <a:spLocks noChangeArrowheads="1"/>
          </p:cNvSpPr>
          <p:nvPr/>
        </p:nvSpPr>
        <p:spPr bwMode="auto">
          <a:xfrm>
            <a:off x="5715000" y="2143125"/>
            <a:ext cx="3214688" cy="461963"/>
          </a:xfrm>
          <a:prstGeom prst="rect">
            <a:avLst/>
          </a:prstGeom>
          <a:noFill/>
          <a:ln w="9525">
            <a:noFill/>
            <a:miter lim="800000"/>
            <a:headEnd/>
            <a:tailEnd/>
          </a:ln>
        </p:spPr>
        <p:txBody>
          <a:bodyPr>
            <a:spAutoFit/>
          </a:bodyPr>
          <a:lstStyle/>
          <a:p>
            <a:r>
              <a:rPr lang="ru-RU" sz="2400">
                <a:latin typeface="Century Schoolbook" pitchFamily="18" charset="0"/>
              </a:rPr>
              <a:t>Предкавказский хомяк</a:t>
            </a:r>
          </a:p>
        </p:txBody>
      </p:sp>
      <p:pic>
        <p:nvPicPr>
          <p:cNvPr id="17414" name="Picture 4" descr="C:\Documents and Settings\Рома\Рабочий стол\genimage3.jpeg"/>
          <p:cNvPicPr>
            <a:picLocks noChangeAspect="1" noChangeArrowheads="1"/>
          </p:cNvPicPr>
          <p:nvPr/>
        </p:nvPicPr>
        <p:blipFill>
          <a:blip r:embed="rId4" cstate="email"/>
          <a:srcRect/>
          <a:stretch>
            <a:fillRect/>
          </a:stretch>
        </p:blipFill>
        <p:spPr bwMode="auto">
          <a:xfrm>
            <a:off x="4905375" y="3143250"/>
            <a:ext cx="3810000" cy="2857500"/>
          </a:xfrm>
          <a:prstGeom prst="rect">
            <a:avLst/>
          </a:prstGeom>
          <a:noFill/>
          <a:ln w="9525">
            <a:noFill/>
            <a:miter lim="800000"/>
            <a:headEnd/>
            <a:tailEnd/>
          </a:ln>
        </p:spPr>
      </p:pic>
      <p:sp>
        <p:nvSpPr>
          <p:cNvPr id="17415" name="TextBox 8"/>
          <p:cNvSpPr txBox="1">
            <a:spLocks noChangeArrowheads="1"/>
          </p:cNvSpPr>
          <p:nvPr/>
        </p:nvSpPr>
        <p:spPr bwMode="auto">
          <a:xfrm>
            <a:off x="6858000" y="6143625"/>
            <a:ext cx="1428750" cy="523875"/>
          </a:xfrm>
          <a:prstGeom prst="rect">
            <a:avLst/>
          </a:prstGeom>
          <a:noFill/>
          <a:ln w="9525">
            <a:noFill/>
            <a:miter lim="800000"/>
            <a:headEnd/>
            <a:tailEnd/>
          </a:ln>
        </p:spPr>
        <p:txBody>
          <a:bodyPr>
            <a:spAutoFit/>
          </a:bodyPr>
          <a:lstStyle/>
          <a:p>
            <a:r>
              <a:rPr lang="ru-RU" sz="2800">
                <a:latin typeface="Century Schoolbook" pitchFamily="18" charset="0"/>
              </a:rPr>
              <a:t>Волк</a:t>
            </a:r>
          </a:p>
        </p:txBody>
      </p:sp>
    </p:spTree>
  </p:cSld>
  <p:clrMapOvr>
    <a:masterClrMapping/>
  </p:clrMapOvr>
  <p:transition>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457200" y="214313"/>
            <a:ext cx="8229600" cy="6429375"/>
          </a:xfrm>
        </p:spPr>
        <p:txBody>
          <a:bodyPr>
            <a:normAutofit fontScale="92500" lnSpcReduction="10000"/>
          </a:bodyPr>
          <a:lstStyle/>
          <a:p>
            <a:pPr marL="274320" indent="-274320" eaLnBrk="1" fontAlgn="auto" hangingPunct="1">
              <a:spcAft>
                <a:spcPts val="0"/>
              </a:spcAft>
              <a:buFont typeface="Wingdings"/>
              <a:buChar char=""/>
              <a:defRPr/>
            </a:pPr>
            <a:r>
              <a:rPr lang="ru-RU" dirty="0"/>
              <a:t>Животный мир водоемов края. В водоемах края обитает около 150 видов рыб, принадлежащим к 47 семействам. По месту обитания они делятся на несколько экологических групп: морские - постоянно живущие в морях, пресноводные - обитатели </a:t>
            </a:r>
            <a:r>
              <a:rPr lang="ru-RU" dirty="0" err="1"/>
              <a:t>пре-сных</a:t>
            </a:r>
            <a:r>
              <a:rPr lang="ru-RU" dirty="0"/>
              <a:t> вод, проходные – живущие в море , но заходящие для размножения в реки. </a:t>
            </a:r>
            <a:endParaRPr lang="ru-RU" dirty="0" smtClean="0"/>
          </a:p>
          <a:p>
            <a:pPr marL="274320" indent="-274320" eaLnBrk="1" fontAlgn="auto" hangingPunct="1">
              <a:spcAft>
                <a:spcPts val="0"/>
              </a:spcAft>
              <a:buFont typeface="Wingdings"/>
              <a:buNone/>
              <a:defRPr/>
            </a:pPr>
            <a:r>
              <a:rPr lang="ru-RU" dirty="0"/>
              <a:t> </a:t>
            </a:r>
          </a:p>
          <a:p>
            <a:pPr marL="274320" indent="-274320" eaLnBrk="1" fontAlgn="auto" hangingPunct="1">
              <a:spcAft>
                <a:spcPts val="0"/>
              </a:spcAft>
              <a:buFont typeface="Wingdings"/>
              <a:buChar char=""/>
              <a:defRPr/>
            </a:pPr>
            <a:r>
              <a:rPr lang="ru-RU" dirty="0"/>
              <a:t>Наиболее разнообразна ихтиофауна морских и пресноводных рыб. Из пресных водоемов больше видов рыб в приморских лиманах, меньше – в низовьях рек и лишь единицы в верховьях рек. Ихтиофауна Черного моря в пределах Краснодарского края насчитывает более 100 видов рыб. Из проходных малочисленны белуга, осетр, лосось. Из донных видов рыб – бычок, зеленуха, морская собачка, </a:t>
            </a:r>
            <a:r>
              <a:rPr lang="ru-RU" dirty="0" err="1"/>
              <a:t>скорпена</a:t>
            </a:r>
            <a:r>
              <a:rPr lang="ru-RU" dirty="0"/>
              <a:t>, игла, морской дракон, султанка, скат. Из крупных рыб – кефаль, сарган, скумбрия, ставрида, в течение года перемещается на огромные расстояния в связи с размножением и нагулом или </a:t>
            </a:r>
            <a:r>
              <a:rPr lang="ru-RU" dirty="0" smtClean="0"/>
              <a:t>зимовкой.</a:t>
            </a:r>
            <a:endParaRPr lang="ru-RU" dirty="0"/>
          </a:p>
        </p:txBody>
      </p:sp>
    </p:spTree>
  </p:cSld>
  <p:clrMapOvr>
    <a:masterClrMapping/>
  </p:clrMapOvr>
  <p:transition>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srcRect/>
          <a:stretch>
            <a:fillRect/>
          </a:stretch>
        </p:blipFill>
        <p:spPr bwMode="auto">
          <a:xfrm>
            <a:off x="214313" y="142875"/>
            <a:ext cx="2943225" cy="4181475"/>
          </a:xfrm>
          <a:prstGeom prst="rect">
            <a:avLst/>
          </a:prstGeom>
          <a:noFill/>
          <a:ln w="9525">
            <a:noFill/>
            <a:miter lim="800000"/>
            <a:headEnd/>
            <a:tailEnd/>
          </a:ln>
        </p:spPr>
      </p:pic>
      <p:sp>
        <p:nvSpPr>
          <p:cNvPr id="19459" name="TextBox 4"/>
          <p:cNvSpPr txBox="1">
            <a:spLocks noChangeArrowheads="1"/>
          </p:cNvSpPr>
          <p:nvPr/>
        </p:nvSpPr>
        <p:spPr bwMode="auto">
          <a:xfrm>
            <a:off x="1071563" y="4429125"/>
            <a:ext cx="1857375" cy="461963"/>
          </a:xfrm>
          <a:prstGeom prst="rect">
            <a:avLst/>
          </a:prstGeom>
          <a:noFill/>
          <a:ln w="9525">
            <a:noFill/>
            <a:miter lim="800000"/>
            <a:headEnd/>
            <a:tailEnd/>
          </a:ln>
        </p:spPr>
        <p:txBody>
          <a:bodyPr>
            <a:spAutoFit/>
          </a:bodyPr>
          <a:lstStyle/>
          <a:p>
            <a:r>
              <a:rPr lang="ru-RU" sz="2400">
                <a:latin typeface="Century Schoolbook" pitchFamily="18" charset="0"/>
              </a:rPr>
              <a:t>Белуга</a:t>
            </a:r>
          </a:p>
        </p:txBody>
      </p:sp>
      <p:pic>
        <p:nvPicPr>
          <p:cNvPr id="19460" name="Picture 3"/>
          <p:cNvPicPr>
            <a:picLocks noChangeAspect="1" noChangeArrowheads="1"/>
          </p:cNvPicPr>
          <p:nvPr/>
        </p:nvPicPr>
        <p:blipFill>
          <a:blip r:embed="rId3"/>
          <a:srcRect/>
          <a:stretch>
            <a:fillRect/>
          </a:stretch>
        </p:blipFill>
        <p:spPr bwMode="auto">
          <a:xfrm>
            <a:off x="4000500" y="71438"/>
            <a:ext cx="4643438" cy="3478212"/>
          </a:xfrm>
          <a:prstGeom prst="rect">
            <a:avLst/>
          </a:prstGeom>
          <a:noFill/>
          <a:ln w="9525">
            <a:noFill/>
            <a:miter lim="800000"/>
            <a:headEnd/>
            <a:tailEnd/>
          </a:ln>
        </p:spPr>
      </p:pic>
      <p:sp>
        <p:nvSpPr>
          <p:cNvPr id="7" name="TextBox 6"/>
          <p:cNvSpPr txBox="1"/>
          <p:nvPr/>
        </p:nvSpPr>
        <p:spPr>
          <a:xfrm>
            <a:off x="3357554" y="357166"/>
            <a:ext cx="622927" cy="3571900"/>
          </a:xfrm>
          <a:prstGeom prst="rect">
            <a:avLst/>
          </a:prstGeom>
          <a:noFill/>
        </p:spPr>
        <p:txBody>
          <a:bodyPr vert="wordArtVert">
            <a:spAutoFit/>
          </a:bodyPr>
          <a:lstStyle/>
          <a:p>
            <a:pPr fontAlgn="auto">
              <a:spcBef>
                <a:spcPts val="0"/>
              </a:spcBef>
              <a:spcAft>
                <a:spcPts val="0"/>
              </a:spcAft>
              <a:defRPr/>
            </a:pPr>
            <a:r>
              <a:rPr lang="ru-RU" sz="2400" dirty="0">
                <a:latin typeface="+mn-lt"/>
              </a:rPr>
              <a:t>зеленуха</a:t>
            </a:r>
          </a:p>
        </p:txBody>
      </p:sp>
      <p:pic>
        <p:nvPicPr>
          <p:cNvPr id="19462" name="Picture 4"/>
          <p:cNvPicPr>
            <a:picLocks noChangeAspect="1" noChangeArrowheads="1"/>
          </p:cNvPicPr>
          <p:nvPr/>
        </p:nvPicPr>
        <p:blipFill>
          <a:blip r:embed="rId4"/>
          <a:srcRect/>
          <a:stretch>
            <a:fillRect/>
          </a:stretch>
        </p:blipFill>
        <p:spPr bwMode="auto">
          <a:xfrm>
            <a:off x="4667250" y="4162425"/>
            <a:ext cx="4048125" cy="2695575"/>
          </a:xfrm>
          <a:prstGeom prst="rect">
            <a:avLst/>
          </a:prstGeom>
          <a:noFill/>
          <a:ln w="9525">
            <a:noFill/>
            <a:miter lim="800000"/>
            <a:headEnd/>
            <a:tailEnd/>
          </a:ln>
        </p:spPr>
      </p:pic>
      <p:cxnSp>
        <p:nvCxnSpPr>
          <p:cNvPr id="11" name="Прямая со стрелкой 10"/>
          <p:cNvCxnSpPr/>
          <p:nvPr/>
        </p:nvCxnSpPr>
        <p:spPr>
          <a:xfrm>
            <a:off x="3643313" y="2143125"/>
            <a:ext cx="642937"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464" name="TextBox 12"/>
          <p:cNvSpPr txBox="1">
            <a:spLocks noChangeArrowheads="1"/>
          </p:cNvSpPr>
          <p:nvPr/>
        </p:nvSpPr>
        <p:spPr bwMode="auto">
          <a:xfrm>
            <a:off x="1857375" y="5715000"/>
            <a:ext cx="2786063" cy="461963"/>
          </a:xfrm>
          <a:prstGeom prst="rect">
            <a:avLst/>
          </a:prstGeom>
          <a:noFill/>
          <a:ln w="9525">
            <a:noFill/>
            <a:miter lim="800000"/>
            <a:headEnd/>
            <a:tailEnd/>
          </a:ln>
        </p:spPr>
        <p:txBody>
          <a:bodyPr>
            <a:spAutoFit/>
          </a:bodyPr>
          <a:lstStyle/>
          <a:p>
            <a:r>
              <a:rPr lang="ru-RU" sz="2400">
                <a:latin typeface="Century Schoolbook" pitchFamily="18" charset="0"/>
              </a:rPr>
              <a:t>Морская собака</a:t>
            </a:r>
          </a:p>
        </p:txBody>
      </p:sp>
      <p:cxnSp>
        <p:nvCxnSpPr>
          <p:cNvPr id="15" name="Прямая со стрелкой 14"/>
          <p:cNvCxnSpPr/>
          <p:nvPr/>
        </p:nvCxnSpPr>
        <p:spPr>
          <a:xfrm>
            <a:off x="4214813" y="5929313"/>
            <a:ext cx="857250"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457200" y="928688"/>
            <a:ext cx="8229600" cy="5429250"/>
          </a:xfrm>
        </p:spPr>
        <p:txBody>
          <a:bodyPr>
            <a:normAutofit fontScale="92500"/>
          </a:bodyPr>
          <a:lstStyle/>
          <a:p>
            <a:pPr marL="274320" indent="-274320" eaLnBrk="1" fontAlgn="auto" hangingPunct="1">
              <a:spcAft>
                <a:spcPts val="0"/>
              </a:spcAft>
              <a:buFont typeface="Wingdings"/>
              <a:buChar char=""/>
              <a:defRPr/>
            </a:pPr>
            <a:r>
              <a:rPr lang="ru-RU" dirty="0"/>
              <a:t>Основу рыбного промысла составляют хамса, тюлька, шпрот, кефаль, барабуля, ставрида, катран. Ихтиофауна Азовского моря насчитывает более 90 видов рыб. Видов здесь меньше, но по </a:t>
            </a:r>
            <a:r>
              <a:rPr lang="ru-RU" dirty="0" err="1"/>
              <a:t>подуктивности</a:t>
            </a:r>
            <a:r>
              <a:rPr lang="ru-RU" dirty="0"/>
              <a:t> Азовскому морю нет равных в мире. Вылов рыбы в 40-50 годы составлял 60 кг. с га. водной поверхности, тогда как в сравнении в мировом океане вылавливалось 1-2 кг. Наиболее характерными и постоянными обитателями этого водоема являются белуга, осетр, севрюга, рыбец, шемая, судак, тарань, чехонь, лещ азовский пузанок, камбала, несколько видов бычков. В теплое время года из Черного моря в больших количествах заходит хамса, сельдь. Вдоль кубанских берегов особенно в зоне выноса пресных вод обычны типичные пресноводные: сазан, сом, щука, жерех, </a:t>
            </a:r>
            <a:r>
              <a:rPr lang="ru-RU" dirty="0" err="1"/>
              <a:t>уклея</a:t>
            </a:r>
            <a:r>
              <a:rPr lang="ru-RU" dirty="0"/>
              <a:t>.</a:t>
            </a:r>
          </a:p>
        </p:txBody>
      </p:sp>
    </p:spTree>
  </p:cSld>
  <p:clrMapOvr>
    <a:masterClrMapping/>
  </p:clrMapOvr>
  <p:transition>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srcRect/>
          <a:stretch>
            <a:fillRect/>
          </a:stretch>
        </p:blipFill>
        <p:spPr bwMode="auto">
          <a:xfrm>
            <a:off x="214313" y="285750"/>
            <a:ext cx="3619500" cy="2714625"/>
          </a:xfrm>
          <a:prstGeom prst="rect">
            <a:avLst/>
          </a:prstGeom>
          <a:noFill/>
          <a:ln w="9525">
            <a:noFill/>
            <a:miter lim="800000"/>
            <a:headEnd/>
            <a:tailEnd/>
          </a:ln>
        </p:spPr>
      </p:pic>
      <p:sp>
        <p:nvSpPr>
          <p:cNvPr id="21507" name="TextBox 4"/>
          <p:cNvSpPr txBox="1">
            <a:spLocks noChangeArrowheads="1"/>
          </p:cNvSpPr>
          <p:nvPr/>
        </p:nvSpPr>
        <p:spPr bwMode="auto">
          <a:xfrm>
            <a:off x="857250" y="3143250"/>
            <a:ext cx="2714625" cy="523875"/>
          </a:xfrm>
          <a:prstGeom prst="rect">
            <a:avLst/>
          </a:prstGeom>
          <a:noFill/>
          <a:ln w="9525">
            <a:noFill/>
            <a:miter lim="800000"/>
            <a:headEnd/>
            <a:tailEnd/>
          </a:ln>
        </p:spPr>
        <p:txBody>
          <a:bodyPr>
            <a:spAutoFit/>
          </a:bodyPr>
          <a:lstStyle/>
          <a:p>
            <a:r>
              <a:rPr lang="ru-RU" sz="2800">
                <a:latin typeface="Century Schoolbook" pitchFamily="18" charset="0"/>
              </a:rPr>
              <a:t>Барабуля</a:t>
            </a:r>
          </a:p>
        </p:txBody>
      </p:sp>
      <p:pic>
        <p:nvPicPr>
          <p:cNvPr id="21508" name="Picture 3"/>
          <p:cNvPicPr>
            <a:picLocks noChangeAspect="1" noChangeArrowheads="1"/>
          </p:cNvPicPr>
          <p:nvPr/>
        </p:nvPicPr>
        <p:blipFill>
          <a:blip r:embed="rId3"/>
          <a:srcRect/>
          <a:stretch>
            <a:fillRect/>
          </a:stretch>
        </p:blipFill>
        <p:spPr bwMode="auto">
          <a:xfrm>
            <a:off x="2571750" y="4857750"/>
            <a:ext cx="6143625" cy="1793875"/>
          </a:xfrm>
          <a:prstGeom prst="rect">
            <a:avLst/>
          </a:prstGeom>
          <a:noFill/>
          <a:ln w="9525">
            <a:noFill/>
            <a:miter lim="800000"/>
            <a:headEnd/>
            <a:tailEnd/>
          </a:ln>
        </p:spPr>
      </p:pic>
      <p:sp>
        <p:nvSpPr>
          <p:cNvPr id="21509" name="TextBox 6"/>
          <p:cNvSpPr txBox="1">
            <a:spLocks noChangeArrowheads="1"/>
          </p:cNvSpPr>
          <p:nvPr/>
        </p:nvSpPr>
        <p:spPr bwMode="auto">
          <a:xfrm>
            <a:off x="5357813" y="4143375"/>
            <a:ext cx="3000375" cy="523875"/>
          </a:xfrm>
          <a:prstGeom prst="rect">
            <a:avLst/>
          </a:prstGeom>
          <a:noFill/>
          <a:ln w="9525">
            <a:noFill/>
            <a:miter lim="800000"/>
            <a:headEnd/>
            <a:tailEnd/>
          </a:ln>
        </p:spPr>
        <p:txBody>
          <a:bodyPr>
            <a:spAutoFit/>
          </a:bodyPr>
          <a:lstStyle/>
          <a:p>
            <a:r>
              <a:rPr lang="ru-RU" sz="2800">
                <a:latin typeface="Century Schoolbook" pitchFamily="18" charset="0"/>
              </a:rPr>
              <a:t>Катран</a:t>
            </a:r>
          </a:p>
        </p:txBody>
      </p:sp>
    </p:spTree>
  </p:cSld>
  <p:clrMapOvr>
    <a:masterClrMapping/>
  </p:clrMapOvr>
  <p:transition>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457200" y="785813"/>
            <a:ext cx="8229600" cy="5340350"/>
          </a:xfrm>
        </p:spPr>
        <p:txBody>
          <a:bodyPr>
            <a:normAutofit fontScale="92500" lnSpcReduction="20000"/>
          </a:bodyPr>
          <a:lstStyle/>
          <a:p>
            <a:pPr marL="274320" indent="-274320" eaLnBrk="1" fontAlgn="auto" hangingPunct="1">
              <a:spcAft>
                <a:spcPts val="0"/>
              </a:spcAft>
              <a:buFont typeface="Wingdings"/>
              <a:buChar char=""/>
              <a:defRPr/>
            </a:pPr>
            <a:r>
              <a:rPr lang="ru-RU" dirty="0"/>
              <a:t>Наиболее ценными здесь являются группа проходных и полупроходных рыб: осетровые, рыбец, шемая, судак, тарань. Стадо кубанских осетровых благодаря искусственному разведению остается стабильным. В пресных водоемах края – лиманах, реках, озерах, прудах, водохранилищах – встречаются более 80 видов рыб. В Кубани обитает 52 вида. Наиболее распространены щука, красноперка, усач, лещ, серебряный карась, сом, судак, окунь. в период нереста в Кубани появляются севрюга, осетр, рыбец, шемая, тарань. В верхних горных притоках – форель, гольян, голец. </a:t>
            </a:r>
          </a:p>
          <a:p>
            <a:pPr marL="274320" indent="-274320" eaLnBrk="1" fontAlgn="auto" hangingPunct="1">
              <a:spcAft>
                <a:spcPts val="0"/>
              </a:spcAft>
              <a:buFont typeface="Wingdings"/>
              <a:buNone/>
              <a:defRPr/>
            </a:pPr>
            <a:endParaRPr lang="ru-RU" dirty="0"/>
          </a:p>
          <a:p>
            <a:pPr marL="274320" indent="-274320" eaLnBrk="1" fontAlgn="auto" hangingPunct="1">
              <a:spcAft>
                <a:spcPts val="0"/>
              </a:spcAft>
              <a:buFont typeface="Wingdings"/>
              <a:buChar char=""/>
              <a:defRPr/>
            </a:pPr>
            <a:r>
              <a:rPr lang="ru-RU" dirty="0"/>
              <a:t>В реках Русского Причерноморья обитает 20 видов рыб: форель, голавль, гольян, пескарь, усач, бычок, в устья рек заходят морские виды рыб. Особая группа  соленые Черноморские лиманы - </a:t>
            </a:r>
            <a:r>
              <a:rPr lang="ru-RU" dirty="0" err="1"/>
              <a:t>Кизилташский</a:t>
            </a:r>
            <a:r>
              <a:rPr lang="ru-RU" dirty="0"/>
              <a:t>, </a:t>
            </a:r>
            <a:r>
              <a:rPr lang="ru-RU" dirty="0" err="1"/>
              <a:t>Цокур</a:t>
            </a:r>
            <a:r>
              <a:rPr lang="ru-RU" dirty="0"/>
              <a:t>, где разводят кефаль, многочисленна мелкая камбала - Глосса.</a:t>
            </a:r>
          </a:p>
        </p:txBody>
      </p:sp>
    </p:spTree>
  </p:cSld>
  <p:clrMapOvr>
    <a:masterClrMapping/>
  </p:clrMapOvr>
  <p:transition>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srcRect/>
          <a:stretch>
            <a:fillRect/>
          </a:stretch>
        </p:blipFill>
        <p:spPr bwMode="auto">
          <a:xfrm>
            <a:off x="142875" y="142875"/>
            <a:ext cx="6143625" cy="1562100"/>
          </a:xfrm>
          <a:prstGeom prst="rect">
            <a:avLst/>
          </a:prstGeom>
          <a:noFill/>
          <a:ln w="9525">
            <a:noFill/>
            <a:miter lim="800000"/>
            <a:headEnd/>
            <a:tailEnd/>
          </a:ln>
        </p:spPr>
      </p:pic>
      <p:sp>
        <p:nvSpPr>
          <p:cNvPr id="23555" name="TextBox 4"/>
          <p:cNvSpPr txBox="1">
            <a:spLocks noChangeArrowheads="1"/>
          </p:cNvSpPr>
          <p:nvPr/>
        </p:nvSpPr>
        <p:spPr bwMode="auto">
          <a:xfrm>
            <a:off x="1928813" y="1785938"/>
            <a:ext cx="2357437" cy="523875"/>
          </a:xfrm>
          <a:prstGeom prst="rect">
            <a:avLst/>
          </a:prstGeom>
          <a:noFill/>
          <a:ln w="9525">
            <a:noFill/>
            <a:miter lim="800000"/>
            <a:headEnd/>
            <a:tailEnd/>
          </a:ln>
        </p:spPr>
        <p:txBody>
          <a:bodyPr>
            <a:spAutoFit/>
          </a:bodyPr>
          <a:lstStyle/>
          <a:p>
            <a:r>
              <a:rPr lang="ru-RU" sz="2800">
                <a:latin typeface="Century Schoolbook" pitchFamily="18" charset="0"/>
              </a:rPr>
              <a:t>Шемая</a:t>
            </a:r>
          </a:p>
        </p:txBody>
      </p:sp>
      <p:pic>
        <p:nvPicPr>
          <p:cNvPr id="23556" name="Picture 3"/>
          <p:cNvPicPr>
            <a:picLocks noChangeAspect="1" noChangeArrowheads="1"/>
          </p:cNvPicPr>
          <p:nvPr/>
        </p:nvPicPr>
        <p:blipFill>
          <a:blip r:embed="rId3"/>
          <a:srcRect/>
          <a:stretch>
            <a:fillRect/>
          </a:stretch>
        </p:blipFill>
        <p:spPr bwMode="auto">
          <a:xfrm>
            <a:off x="147638" y="3733800"/>
            <a:ext cx="4495800" cy="3124200"/>
          </a:xfrm>
          <a:prstGeom prst="rect">
            <a:avLst/>
          </a:prstGeom>
          <a:noFill/>
          <a:ln w="9525">
            <a:noFill/>
            <a:miter lim="800000"/>
            <a:headEnd/>
            <a:tailEnd/>
          </a:ln>
        </p:spPr>
      </p:pic>
      <p:sp>
        <p:nvSpPr>
          <p:cNvPr id="23557" name="TextBox 6"/>
          <p:cNvSpPr txBox="1">
            <a:spLocks noChangeArrowheads="1"/>
          </p:cNvSpPr>
          <p:nvPr/>
        </p:nvSpPr>
        <p:spPr bwMode="auto">
          <a:xfrm>
            <a:off x="3714750" y="5643563"/>
            <a:ext cx="2928938" cy="461962"/>
          </a:xfrm>
          <a:prstGeom prst="rect">
            <a:avLst/>
          </a:prstGeom>
          <a:noFill/>
          <a:ln w="9525">
            <a:noFill/>
            <a:miter lim="800000"/>
            <a:headEnd/>
            <a:tailEnd/>
          </a:ln>
        </p:spPr>
        <p:txBody>
          <a:bodyPr>
            <a:spAutoFit/>
          </a:bodyPr>
          <a:lstStyle/>
          <a:p>
            <a:r>
              <a:rPr lang="ru-RU" sz="2400">
                <a:latin typeface="Century Schoolbook" pitchFamily="18" charset="0"/>
              </a:rPr>
              <a:t>Рыбец</a:t>
            </a:r>
          </a:p>
        </p:txBody>
      </p:sp>
      <p:pic>
        <p:nvPicPr>
          <p:cNvPr id="23558" name="Picture 4"/>
          <p:cNvPicPr>
            <a:picLocks noChangeAspect="1" noChangeArrowheads="1"/>
          </p:cNvPicPr>
          <p:nvPr/>
        </p:nvPicPr>
        <p:blipFill>
          <a:blip r:embed="rId4"/>
          <a:srcRect/>
          <a:stretch>
            <a:fillRect/>
          </a:stretch>
        </p:blipFill>
        <p:spPr bwMode="auto">
          <a:xfrm>
            <a:off x="5000625" y="1571625"/>
            <a:ext cx="3676650" cy="3062288"/>
          </a:xfrm>
          <a:prstGeom prst="rect">
            <a:avLst/>
          </a:prstGeom>
          <a:noFill/>
          <a:ln w="9525">
            <a:noFill/>
            <a:miter lim="800000"/>
            <a:headEnd/>
            <a:tailEnd/>
          </a:ln>
        </p:spPr>
      </p:pic>
      <p:sp>
        <p:nvSpPr>
          <p:cNvPr id="23559" name="TextBox 9"/>
          <p:cNvSpPr txBox="1">
            <a:spLocks noChangeArrowheads="1"/>
          </p:cNvSpPr>
          <p:nvPr/>
        </p:nvSpPr>
        <p:spPr bwMode="auto">
          <a:xfrm>
            <a:off x="6643688" y="4786313"/>
            <a:ext cx="1714500" cy="461962"/>
          </a:xfrm>
          <a:prstGeom prst="rect">
            <a:avLst/>
          </a:prstGeom>
          <a:noFill/>
          <a:ln w="9525">
            <a:noFill/>
            <a:miter lim="800000"/>
            <a:headEnd/>
            <a:tailEnd/>
          </a:ln>
        </p:spPr>
        <p:txBody>
          <a:bodyPr>
            <a:spAutoFit/>
          </a:bodyPr>
          <a:lstStyle/>
          <a:p>
            <a:r>
              <a:rPr lang="ru-RU" sz="2400">
                <a:latin typeface="Century Schoolbook" pitchFamily="18" charset="0"/>
              </a:rPr>
              <a:t>Гольян</a:t>
            </a:r>
          </a:p>
        </p:txBody>
      </p:sp>
    </p:spTree>
  </p:cSld>
  <p:clrMapOvr>
    <a:masterClrMapping/>
  </p:clrMapOvr>
  <p:transition>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a:srcRect/>
          <a:stretch>
            <a:fillRect/>
          </a:stretch>
        </p:blipFill>
        <p:spPr bwMode="auto">
          <a:xfrm>
            <a:off x="4714875" y="928688"/>
            <a:ext cx="3929063" cy="3929062"/>
          </a:xfrm>
          <a:prstGeom prst="rect">
            <a:avLst/>
          </a:prstGeom>
          <a:noFill/>
          <a:ln w="9525">
            <a:noFill/>
            <a:miter lim="800000"/>
            <a:headEnd/>
            <a:tailEnd/>
          </a:ln>
        </p:spPr>
      </p:pic>
      <p:sp>
        <p:nvSpPr>
          <p:cNvPr id="3" name="Содержимое 2"/>
          <p:cNvSpPr>
            <a:spLocks noGrp="1"/>
          </p:cNvSpPr>
          <p:nvPr>
            <p:ph sz="quarter" idx="1"/>
          </p:nvPr>
        </p:nvSpPr>
        <p:spPr>
          <a:xfrm>
            <a:off x="285750" y="571500"/>
            <a:ext cx="4900613" cy="5857875"/>
          </a:xfrm>
        </p:spPr>
        <p:txBody>
          <a:bodyPr>
            <a:normAutofit fontScale="92500"/>
          </a:bodyPr>
          <a:lstStyle/>
          <a:p>
            <a:pPr marL="274320" indent="-274320" eaLnBrk="1" fontAlgn="auto" hangingPunct="1">
              <a:spcAft>
                <a:spcPts val="0"/>
              </a:spcAft>
              <a:buFont typeface="Wingdings"/>
              <a:buChar char=""/>
              <a:defRPr/>
            </a:pPr>
            <a:r>
              <a:rPr lang="ru-RU" dirty="0"/>
              <a:t>Уникальность природы Кавказа получила международное признание и </a:t>
            </a:r>
            <a:r>
              <a:rPr lang="ru-RU" dirty="0" err="1"/>
              <a:t>и</a:t>
            </a:r>
            <a:r>
              <a:rPr lang="ru-RU" dirty="0"/>
              <a:t> в 1978 году Кавказский государственный заповедник получил статус биосферного. Главная фаунистическая достопримечательность - кавказский зубр. Это крупное млекопитающее, покрытое густой и длинной шерстью, ведущее стадный образ жизни. Самцы крупнее самок, взрослый самец может достигать 3,5 метров в длину и высоты 2,5 метра в холке, вес такого животного около 1 тонны.</a:t>
            </a:r>
          </a:p>
        </p:txBody>
      </p:sp>
    </p:spTree>
  </p:cSld>
  <p:clrMapOvr>
    <a:masterClrMapping/>
  </p:clrMapOvr>
  <p:transition>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457200" y="500063"/>
            <a:ext cx="4043363" cy="5786437"/>
          </a:xfrm>
        </p:spPr>
        <p:txBody>
          <a:bodyPr>
            <a:normAutofit lnSpcReduction="10000"/>
          </a:bodyPr>
          <a:lstStyle/>
          <a:p>
            <a:pPr marL="274320" indent="-274320" eaLnBrk="1" fontAlgn="auto" hangingPunct="1">
              <a:spcAft>
                <a:spcPts val="0"/>
              </a:spcAft>
              <a:buFont typeface="Wingdings"/>
              <a:buChar char=""/>
              <a:defRPr/>
            </a:pPr>
            <a:r>
              <a:rPr lang="ru-RU" dirty="0"/>
              <a:t>Так же находятся под охраной: Бурый медведь - окраска от светло–бурой и серебристой до темно–бурой. Длина тела достигает 2 метров, а масса до 450 кг. Живут медведи до 40 лет. Обычно не мигрирует – живет в одном и том же месте. Питается мелкими грызунами, ягодами, любит мед, желуди, орехи - все это есть в лесах на территории края.</a:t>
            </a:r>
          </a:p>
        </p:txBody>
      </p:sp>
      <p:pic>
        <p:nvPicPr>
          <p:cNvPr id="25603" name="Picture 3"/>
          <p:cNvPicPr>
            <a:picLocks noChangeAspect="1" noChangeArrowheads="1"/>
          </p:cNvPicPr>
          <p:nvPr/>
        </p:nvPicPr>
        <p:blipFill>
          <a:blip r:embed="rId2"/>
          <a:srcRect/>
          <a:stretch>
            <a:fillRect/>
          </a:stretch>
        </p:blipFill>
        <p:spPr bwMode="auto">
          <a:xfrm>
            <a:off x="4929188" y="1357313"/>
            <a:ext cx="3567112" cy="3714750"/>
          </a:xfrm>
          <a:prstGeom prst="rect">
            <a:avLst/>
          </a:prstGeom>
          <a:noFill/>
          <a:ln w="9525">
            <a:noFill/>
            <a:miter lim="800000"/>
            <a:headEnd/>
            <a:tailEnd/>
          </a:ln>
        </p:spPr>
      </p:pic>
    </p:spTree>
  </p:cSld>
  <p:clrMapOvr>
    <a:masterClrMapping/>
  </p:clrMapOvr>
  <p:transition>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4786313" y="142875"/>
            <a:ext cx="3900487" cy="6429375"/>
          </a:xfrm>
        </p:spPr>
        <p:txBody>
          <a:bodyPr>
            <a:normAutofit fontScale="92500" lnSpcReduction="10000"/>
          </a:bodyPr>
          <a:lstStyle/>
          <a:p>
            <a:pPr marL="274320" indent="-274320" eaLnBrk="1" fontAlgn="auto" hangingPunct="1">
              <a:spcAft>
                <a:spcPts val="0"/>
              </a:spcAft>
              <a:buFont typeface="Wingdings"/>
              <a:buChar char=""/>
              <a:defRPr/>
            </a:pPr>
            <a:r>
              <a:rPr lang="ru-RU" dirty="0"/>
              <a:t>Кавказская рысь - предпочитает широколиственный лес с густым и труднопроходимым подлеском, обитает в горах на безлесных склонах, среди скал и осыпей. Туловище короткое 90-100 см с длинными ногами, окрас рыжего цвета с неярким рисунком из черных пятен и полосок. Охотится на зайцев, мелких копытных, птиц, грызунов в ночное время. Вооружена острыми, изогнутыми втяжными когтями.</a:t>
            </a:r>
          </a:p>
        </p:txBody>
      </p:sp>
      <p:pic>
        <p:nvPicPr>
          <p:cNvPr id="26627" name="Picture 2"/>
          <p:cNvPicPr>
            <a:picLocks noChangeAspect="1" noChangeArrowheads="1"/>
          </p:cNvPicPr>
          <p:nvPr/>
        </p:nvPicPr>
        <p:blipFill>
          <a:blip r:embed="rId2"/>
          <a:srcRect/>
          <a:stretch>
            <a:fillRect/>
          </a:stretch>
        </p:blipFill>
        <p:spPr bwMode="auto">
          <a:xfrm>
            <a:off x="0" y="0"/>
            <a:ext cx="4884738" cy="3500438"/>
          </a:xfrm>
          <a:prstGeom prst="rect">
            <a:avLst/>
          </a:prstGeom>
          <a:noFill/>
          <a:ln w="9525">
            <a:noFill/>
            <a:miter lim="800000"/>
            <a:headEnd/>
            <a:tailEnd/>
          </a:ln>
        </p:spPr>
      </p:pic>
      <p:pic>
        <p:nvPicPr>
          <p:cNvPr id="26628" name="Picture 3"/>
          <p:cNvPicPr>
            <a:picLocks noChangeAspect="1" noChangeArrowheads="1"/>
          </p:cNvPicPr>
          <p:nvPr/>
        </p:nvPicPr>
        <p:blipFill>
          <a:blip r:embed="rId3"/>
          <a:srcRect/>
          <a:stretch>
            <a:fillRect/>
          </a:stretch>
        </p:blipFill>
        <p:spPr bwMode="auto">
          <a:xfrm>
            <a:off x="0" y="3571875"/>
            <a:ext cx="4929188" cy="3286125"/>
          </a:xfrm>
          <a:prstGeom prst="rect">
            <a:avLst/>
          </a:prstGeom>
          <a:noFill/>
          <a:ln w="9525">
            <a:noFill/>
            <a:miter lim="800000"/>
            <a:headEnd/>
            <a:tailEnd/>
          </a:ln>
        </p:spPr>
      </p:pic>
    </p:spTree>
  </p:cSld>
  <p:clrMapOvr>
    <a:masterClrMapping/>
  </p:clrMapOvr>
  <p:transition>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457200" y="428625"/>
            <a:ext cx="8229600" cy="5697538"/>
          </a:xfrm>
        </p:spPr>
        <p:txBody>
          <a:bodyPr>
            <a:normAutofit lnSpcReduction="10000"/>
          </a:bodyPr>
          <a:lstStyle/>
          <a:p>
            <a:pPr marL="274320" indent="-274320" eaLnBrk="1" fontAlgn="auto" hangingPunct="1">
              <a:spcAft>
                <a:spcPts val="0"/>
              </a:spcAft>
              <a:buFont typeface="Wingdings"/>
              <a:buChar char=""/>
              <a:defRPr/>
            </a:pPr>
            <a:r>
              <a:rPr lang="ru-RU" dirty="0"/>
              <a:t>Фауна Краснодарского края весьма обширна, но неоднородна по численности и распределению. Более 600 видов животных внесены в списки встречающихся в Краснодарском крае. Класс птиц насчитывает около 320 видов. Рыбы представлены 163 видами, млекопитающие - 86, рептилии – 21, земноводные- 11 видами, причем среди них много эндемиков, то есть не встречающихся в других регионах. Высокий эндемизм свидетельствует о древности происхождения фауны. На территории края наблюдается смешение фауны Средиземноморья, Малой Азии, Ирана, Афганистана, Восточной Европы, Альп, Пиренеев. Собственно кавказский </a:t>
            </a:r>
            <a:r>
              <a:rPr lang="ru-RU" dirty="0" err="1"/>
              <a:t>горно</a:t>
            </a:r>
            <a:r>
              <a:rPr lang="ru-RU" dirty="0"/>
              <a:t>–лесной комплекс развивался преимущественно на месте с верхнего миоцена.</a:t>
            </a:r>
          </a:p>
        </p:txBody>
      </p:sp>
    </p:spTree>
  </p:cSld>
  <p:clrMapOvr>
    <a:masterClrMapping/>
  </p:clrMapOvr>
  <p:transition>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457200" y="428625"/>
            <a:ext cx="8229600" cy="2428875"/>
          </a:xfrm>
        </p:spPr>
        <p:txBody>
          <a:bodyPr>
            <a:normAutofit lnSpcReduction="10000"/>
          </a:bodyPr>
          <a:lstStyle/>
          <a:p>
            <a:pPr marL="274320" indent="-274320" eaLnBrk="1" fontAlgn="auto" hangingPunct="1">
              <a:spcAft>
                <a:spcPts val="0"/>
              </a:spcAft>
              <a:buFont typeface="Wingdings"/>
              <a:buChar char=""/>
              <a:defRPr/>
            </a:pPr>
            <a:r>
              <a:rPr lang="ru-RU" dirty="0"/>
              <a:t>Благородный олень - крупное животное с длиной тела до 2 метров и высотой в холке до 1,5 метра. Вес взрослого животного достигает 300 кг. Шерсть рыжевато – коричневая, молодые особи пятнистые. Красивые рога только у самцов, в конце зимы они их сбрасывают и появляются новые. Оленята появляются в мае.</a:t>
            </a:r>
          </a:p>
        </p:txBody>
      </p:sp>
      <p:pic>
        <p:nvPicPr>
          <p:cNvPr id="27651" name="Picture 2"/>
          <p:cNvPicPr>
            <a:picLocks noChangeAspect="1" noChangeArrowheads="1"/>
          </p:cNvPicPr>
          <p:nvPr/>
        </p:nvPicPr>
        <p:blipFill>
          <a:blip r:embed="rId2"/>
          <a:srcRect/>
          <a:stretch>
            <a:fillRect/>
          </a:stretch>
        </p:blipFill>
        <p:spPr bwMode="auto">
          <a:xfrm>
            <a:off x="2000250" y="2857500"/>
            <a:ext cx="4762500" cy="3571875"/>
          </a:xfrm>
          <a:prstGeom prst="rect">
            <a:avLst/>
          </a:prstGeom>
          <a:noFill/>
          <a:ln w="9525">
            <a:noFill/>
            <a:miter lim="800000"/>
            <a:headEnd/>
            <a:tailEnd/>
          </a:ln>
        </p:spPr>
      </p:pic>
    </p:spTree>
  </p:cSld>
  <p:clrMapOvr>
    <a:masterClrMapping/>
  </p:clrMapOvr>
  <p:transition>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Содержимое 2"/>
          <p:cNvSpPr>
            <a:spLocks noGrp="1"/>
          </p:cNvSpPr>
          <p:nvPr>
            <p:ph sz="quarter" idx="1"/>
          </p:nvPr>
        </p:nvSpPr>
        <p:spPr>
          <a:xfrm>
            <a:off x="142875" y="857250"/>
            <a:ext cx="4329113" cy="5072063"/>
          </a:xfrm>
        </p:spPr>
        <p:txBody>
          <a:bodyPr/>
          <a:lstStyle/>
          <a:p>
            <a:pPr eaLnBrk="1" hangingPunct="1"/>
            <a:r>
              <a:rPr lang="ru-RU" smtClean="0"/>
              <a:t>Косуля - самый маленький олень на Кубани. Длина тела 110-120 см, высота в холке - 70 см. Животное очень грациозное, задние ноги несколько выше передних, вокруг маленького хвоста всегда белое пятно, рога не превышают 25 см. Главный враг косули волк.</a:t>
            </a:r>
          </a:p>
        </p:txBody>
      </p:sp>
      <p:pic>
        <p:nvPicPr>
          <p:cNvPr id="28675" name="Picture 2"/>
          <p:cNvPicPr>
            <a:picLocks noChangeAspect="1" noChangeArrowheads="1"/>
          </p:cNvPicPr>
          <p:nvPr/>
        </p:nvPicPr>
        <p:blipFill>
          <a:blip r:embed="rId2"/>
          <a:srcRect/>
          <a:stretch>
            <a:fillRect/>
          </a:stretch>
        </p:blipFill>
        <p:spPr bwMode="auto">
          <a:xfrm>
            <a:off x="4714875" y="500063"/>
            <a:ext cx="4286250" cy="5562600"/>
          </a:xfrm>
          <a:prstGeom prst="rect">
            <a:avLst/>
          </a:prstGeom>
          <a:noFill/>
          <a:ln w="9525">
            <a:noFill/>
            <a:miter lim="800000"/>
            <a:headEnd/>
            <a:tailEnd/>
          </a:ln>
        </p:spPr>
      </p:pic>
    </p:spTree>
  </p:cSld>
  <p:clrMapOvr>
    <a:masterClrMapping/>
  </p:clrMapOvr>
  <p:transition>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Содержимое 2"/>
          <p:cNvSpPr>
            <a:spLocks noGrp="1"/>
          </p:cNvSpPr>
          <p:nvPr>
            <p:ph sz="quarter" idx="1"/>
          </p:nvPr>
        </p:nvSpPr>
        <p:spPr>
          <a:xfrm>
            <a:off x="357188" y="142875"/>
            <a:ext cx="8258175" cy="2357438"/>
          </a:xfrm>
        </p:spPr>
        <p:txBody>
          <a:bodyPr/>
          <a:lstStyle/>
          <a:p>
            <a:pPr eaLnBrk="1" hangingPunct="1"/>
            <a:r>
              <a:rPr lang="ru-RU" smtClean="0"/>
              <a:t>Серна - населяет только горы. Стремительно передвигается по скалам и снежникам, для этого имеет крепкие копыта приспособленные для перемещения по отвесным склонам. Шерсть рыжая, весит до 50 кг, обитает в зоне субальпийских и альпийских лугов.</a:t>
            </a:r>
          </a:p>
        </p:txBody>
      </p:sp>
      <p:pic>
        <p:nvPicPr>
          <p:cNvPr id="29699" name="Picture 2"/>
          <p:cNvPicPr>
            <a:picLocks noChangeAspect="1" noChangeArrowheads="1"/>
          </p:cNvPicPr>
          <p:nvPr/>
        </p:nvPicPr>
        <p:blipFill>
          <a:blip r:embed="rId2" cstate="email"/>
          <a:srcRect/>
          <a:stretch>
            <a:fillRect/>
          </a:stretch>
        </p:blipFill>
        <p:spPr bwMode="auto">
          <a:xfrm>
            <a:off x="1428750" y="2571750"/>
            <a:ext cx="5429250" cy="4071938"/>
          </a:xfrm>
          <a:prstGeom prst="rect">
            <a:avLst/>
          </a:prstGeom>
          <a:noFill/>
          <a:ln w="9525">
            <a:noFill/>
            <a:miter lim="800000"/>
            <a:headEnd/>
            <a:tailEnd/>
          </a:ln>
        </p:spPr>
      </p:pic>
    </p:spTree>
  </p:cSld>
  <p:clrMapOvr>
    <a:masterClrMapping/>
  </p:clrMapOvr>
  <p:transition>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Содержимое 2"/>
          <p:cNvSpPr>
            <a:spLocks noGrp="1"/>
          </p:cNvSpPr>
          <p:nvPr>
            <p:ph sz="quarter" idx="1"/>
          </p:nvPr>
        </p:nvSpPr>
        <p:spPr>
          <a:xfrm>
            <a:off x="457200" y="214313"/>
            <a:ext cx="8229600" cy="2643187"/>
          </a:xfrm>
        </p:spPr>
        <p:txBody>
          <a:bodyPr/>
          <a:lstStyle/>
          <a:p>
            <a:pPr eaLnBrk="1" hangingPunct="1"/>
            <a:r>
              <a:rPr lang="ru-RU" smtClean="0"/>
              <a:t>Западный тур - эндемик, обитает только на западных склонах Кавказского хребта. Окрас рыжеватый, его отличают мощные дугообразные рога загнутые внутрь и вниз. Длина туловища 150 см, высота до 110 см, весит около 140 кг.</a:t>
            </a:r>
          </a:p>
        </p:txBody>
      </p:sp>
      <p:pic>
        <p:nvPicPr>
          <p:cNvPr id="30723" name="Picture 2"/>
          <p:cNvPicPr>
            <a:picLocks noChangeAspect="1" noChangeArrowheads="1"/>
          </p:cNvPicPr>
          <p:nvPr/>
        </p:nvPicPr>
        <p:blipFill>
          <a:blip r:embed="rId2"/>
          <a:srcRect/>
          <a:stretch>
            <a:fillRect/>
          </a:stretch>
        </p:blipFill>
        <p:spPr bwMode="auto">
          <a:xfrm>
            <a:off x="1857375" y="2928938"/>
            <a:ext cx="5143500" cy="3443287"/>
          </a:xfrm>
          <a:prstGeom prst="rect">
            <a:avLst/>
          </a:prstGeom>
          <a:noFill/>
          <a:ln w="9525">
            <a:noFill/>
            <a:miter lim="800000"/>
            <a:headEnd/>
            <a:tailEnd/>
          </a:ln>
        </p:spPr>
      </p:pic>
    </p:spTree>
  </p:cSld>
  <p:clrMapOvr>
    <a:masterClrMapping/>
  </p:clrMapOvr>
  <p:transition>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Содержимое 2"/>
          <p:cNvSpPr>
            <a:spLocks noGrp="1"/>
          </p:cNvSpPr>
          <p:nvPr>
            <p:ph sz="quarter" idx="1"/>
          </p:nvPr>
        </p:nvSpPr>
        <p:spPr>
          <a:xfrm>
            <a:off x="457200" y="214313"/>
            <a:ext cx="8229600" cy="2143125"/>
          </a:xfrm>
        </p:spPr>
        <p:txBody>
          <a:bodyPr/>
          <a:lstStyle/>
          <a:p>
            <a:pPr eaLnBrk="1" hangingPunct="1"/>
            <a:r>
              <a:rPr lang="ru-RU" smtClean="0"/>
              <a:t>Горностай - небольшой зверек семейства куньих с окраской меняющейся по сезонам - зимой весь белый с черным кончиком хвоста, хищник, питающийся грызунами. Живет обособленными парами.</a:t>
            </a:r>
          </a:p>
        </p:txBody>
      </p:sp>
      <p:pic>
        <p:nvPicPr>
          <p:cNvPr id="31747" name="Picture 2"/>
          <p:cNvPicPr>
            <a:picLocks noChangeAspect="1" noChangeArrowheads="1"/>
          </p:cNvPicPr>
          <p:nvPr/>
        </p:nvPicPr>
        <p:blipFill>
          <a:blip r:embed="rId2"/>
          <a:srcRect/>
          <a:stretch>
            <a:fillRect/>
          </a:stretch>
        </p:blipFill>
        <p:spPr bwMode="auto">
          <a:xfrm>
            <a:off x="2071688" y="2714625"/>
            <a:ext cx="4500562" cy="3381375"/>
          </a:xfrm>
          <a:prstGeom prst="rect">
            <a:avLst/>
          </a:prstGeom>
          <a:noFill/>
          <a:ln w="9525">
            <a:noFill/>
            <a:miter lim="800000"/>
            <a:headEnd/>
            <a:tailEnd/>
          </a:ln>
        </p:spPr>
      </p:pic>
    </p:spTree>
  </p:cSld>
  <p:clrMapOvr>
    <a:masterClrMapping/>
  </p:clrMapOvr>
  <p:transition>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214313" y="285750"/>
            <a:ext cx="3143250" cy="6357938"/>
          </a:xfrm>
        </p:spPr>
        <p:txBody>
          <a:bodyPr>
            <a:normAutofit fontScale="92500" lnSpcReduction="10000"/>
          </a:bodyPr>
          <a:lstStyle/>
          <a:p>
            <a:pPr marL="274320" indent="-274320" eaLnBrk="1" fontAlgn="auto" hangingPunct="1">
              <a:spcAft>
                <a:spcPts val="0"/>
              </a:spcAft>
              <a:buFont typeface="Wingdings"/>
              <a:buChar char=""/>
              <a:defRPr/>
            </a:pPr>
            <a:r>
              <a:rPr lang="ru-RU" dirty="0"/>
              <a:t>Бородач - крупная птица отряда </a:t>
            </a:r>
            <a:r>
              <a:rPr lang="ru-RU" dirty="0" err="1"/>
              <a:t>соколообразных</a:t>
            </a:r>
            <a:r>
              <a:rPr lang="ru-RU" dirty="0"/>
              <a:t> с размахом крыльев 2,5 метра с узкими бурыми крыльями и хвостом, под мощным изогнутым клювом – подобие бородки из пучка черных перьев. </a:t>
            </a:r>
            <a:r>
              <a:rPr lang="ru-RU" dirty="0" err="1"/>
              <a:t>Гдездо</a:t>
            </a:r>
            <a:r>
              <a:rPr lang="ru-RU" dirty="0"/>
              <a:t> в диаметре достигает 1,5 метра. В пищу бородача идут крупные кости, куски шкур погибших животных.</a:t>
            </a:r>
          </a:p>
        </p:txBody>
      </p:sp>
      <p:pic>
        <p:nvPicPr>
          <p:cNvPr id="32771" name="Picture 2"/>
          <p:cNvPicPr>
            <a:picLocks noChangeAspect="1" noChangeArrowheads="1"/>
          </p:cNvPicPr>
          <p:nvPr/>
        </p:nvPicPr>
        <p:blipFill>
          <a:blip r:embed="rId2" cstate="email"/>
          <a:srcRect/>
          <a:stretch>
            <a:fillRect/>
          </a:stretch>
        </p:blipFill>
        <p:spPr bwMode="auto">
          <a:xfrm>
            <a:off x="4214813" y="142875"/>
            <a:ext cx="4470400" cy="6537325"/>
          </a:xfrm>
          <a:prstGeom prst="rect">
            <a:avLst/>
          </a:prstGeom>
          <a:noFill/>
          <a:ln w="9525">
            <a:noFill/>
            <a:miter lim="800000"/>
            <a:headEnd/>
            <a:tailEnd/>
          </a:ln>
        </p:spPr>
      </p:pic>
    </p:spTree>
  </p:cSld>
  <p:clrMapOvr>
    <a:masterClrMapping/>
  </p:clrMapOvr>
  <p:transition>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Содержимое 2"/>
          <p:cNvSpPr>
            <a:spLocks noGrp="1"/>
          </p:cNvSpPr>
          <p:nvPr>
            <p:ph sz="quarter" idx="1"/>
          </p:nvPr>
        </p:nvSpPr>
        <p:spPr>
          <a:xfrm>
            <a:off x="357188" y="142875"/>
            <a:ext cx="4071937" cy="6357938"/>
          </a:xfrm>
        </p:spPr>
        <p:txBody>
          <a:bodyPr/>
          <a:lstStyle/>
          <a:p>
            <a:pPr eaLnBrk="1" hangingPunct="1"/>
            <a:r>
              <a:rPr lang="ru-RU" smtClean="0"/>
              <a:t>Белоголовый сип - хищник из рода грифов, это птица падальщик с размахом крыльев 2,5 метра. Голова у сипа голая, а шея покрыта редким беловатым пухом, у основания шеи ожерелье из белых перьев. Самка откладывает всего одно яйцо.</a:t>
            </a:r>
          </a:p>
        </p:txBody>
      </p:sp>
      <p:pic>
        <p:nvPicPr>
          <p:cNvPr id="33795" name="Picture 2"/>
          <p:cNvPicPr>
            <a:picLocks noChangeAspect="1" noChangeArrowheads="1"/>
          </p:cNvPicPr>
          <p:nvPr/>
        </p:nvPicPr>
        <p:blipFill>
          <a:blip r:embed="rId2"/>
          <a:srcRect/>
          <a:stretch>
            <a:fillRect/>
          </a:stretch>
        </p:blipFill>
        <p:spPr bwMode="auto">
          <a:xfrm>
            <a:off x="4857750" y="1571625"/>
            <a:ext cx="3738563" cy="3738563"/>
          </a:xfrm>
          <a:prstGeom prst="rect">
            <a:avLst/>
          </a:prstGeom>
          <a:noFill/>
          <a:ln w="9525">
            <a:noFill/>
            <a:miter lim="800000"/>
            <a:headEnd/>
            <a:tailEnd/>
          </a:ln>
        </p:spPr>
      </p:pic>
    </p:spTree>
  </p:cSld>
  <p:clrMapOvr>
    <a:masterClrMapping/>
  </p:clrMapOvr>
  <p:transition>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Содержимое 2"/>
          <p:cNvSpPr>
            <a:spLocks noGrp="1"/>
          </p:cNvSpPr>
          <p:nvPr>
            <p:ph sz="quarter" idx="1"/>
          </p:nvPr>
        </p:nvSpPr>
        <p:spPr>
          <a:xfrm>
            <a:off x="571500" y="285750"/>
            <a:ext cx="8115300" cy="2643188"/>
          </a:xfrm>
        </p:spPr>
        <p:txBody>
          <a:bodyPr/>
          <a:lstStyle/>
          <a:p>
            <a:pPr eaLnBrk="1" hangingPunct="1"/>
            <a:r>
              <a:rPr lang="ru-RU" smtClean="0"/>
              <a:t>Кавказский тетерев - величиной с курицу или чуть крупнее. Самец с нарядным черно-синеватым оперением, самка имеет пеструю скромную окраску. От обыкновенного тетерева отличается тем, что имеет изогнутые книзу рулевые перья хвоста и отсутствием белого зеркальца на крыле.</a:t>
            </a:r>
          </a:p>
        </p:txBody>
      </p:sp>
      <p:pic>
        <p:nvPicPr>
          <p:cNvPr id="34819" name="Picture 2"/>
          <p:cNvPicPr>
            <a:picLocks noChangeAspect="1" noChangeArrowheads="1"/>
          </p:cNvPicPr>
          <p:nvPr/>
        </p:nvPicPr>
        <p:blipFill>
          <a:blip r:embed="rId2"/>
          <a:srcRect/>
          <a:stretch>
            <a:fillRect/>
          </a:stretch>
        </p:blipFill>
        <p:spPr bwMode="auto">
          <a:xfrm>
            <a:off x="1928813" y="2786063"/>
            <a:ext cx="5072062" cy="3770312"/>
          </a:xfrm>
          <a:prstGeom prst="rect">
            <a:avLst/>
          </a:prstGeom>
          <a:noFill/>
          <a:ln w="9525">
            <a:noFill/>
            <a:miter lim="800000"/>
            <a:headEnd/>
            <a:tailEnd/>
          </a:ln>
        </p:spPr>
      </p:pic>
    </p:spTree>
  </p:cSld>
  <p:clrMapOvr>
    <a:masterClrMapping/>
  </p:clrMapOvr>
  <p:transition>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Содержимое 2"/>
          <p:cNvSpPr>
            <a:spLocks noGrp="1"/>
          </p:cNvSpPr>
          <p:nvPr>
            <p:ph sz="quarter" idx="1"/>
          </p:nvPr>
        </p:nvSpPr>
        <p:spPr>
          <a:xfrm>
            <a:off x="457200" y="285750"/>
            <a:ext cx="3971925" cy="5857875"/>
          </a:xfrm>
        </p:spPr>
        <p:txBody>
          <a:bodyPr/>
          <a:lstStyle/>
          <a:p>
            <a:pPr eaLnBrk="1" hangingPunct="1"/>
            <a:r>
              <a:rPr lang="ru-RU" smtClean="0"/>
              <a:t>Улар кавказский - отряд курообразных, встречается в высокогорье. Масса птицы до 1 кг. Самцы более крупные по сравнению с самками, в окраске преобладают темно–серые тона. Предмет охоты как для хищников , так и для человека.</a:t>
            </a:r>
          </a:p>
        </p:txBody>
      </p:sp>
      <p:pic>
        <p:nvPicPr>
          <p:cNvPr id="35843" name="Picture 2"/>
          <p:cNvPicPr>
            <a:picLocks noChangeAspect="1" noChangeArrowheads="1"/>
          </p:cNvPicPr>
          <p:nvPr/>
        </p:nvPicPr>
        <p:blipFill>
          <a:blip r:embed="rId2"/>
          <a:srcRect/>
          <a:stretch>
            <a:fillRect/>
          </a:stretch>
        </p:blipFill>
        <p:spPr bwMode="auto">
          <a:xfrm>
            <a:off x="4714875" y="1571625"/>
            <a:ext cx="4022725" cy="3714750"/>
          </a:xfrm>
          <a:prstGeom prst="rect">
            <a:avLst/>
          </a:prstGeom>
          <a:noFill/>
          <a:ln w="9525">
            <a:noFill/>
            <a:miter lim="800000"/>
            <a:headEnd/>
            <a:tailEnd/>
          </a:ln>
        </p:spPr>
      </p:pic>
    </p:spTree>
  </p:cSld>
  <p:clrMapOvr>
    <a:masterClrMapping/>
  </p:clrMapOvr>
  <p:transition>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Содержимое 2"/>
          <p:cNvSpPr>
            <a:spLocks noGrp="1"/>
          </p:cNvSpPr>
          <p:nvPr>
            <p:ph sz="quarter" idx="1"/>
          </p:nvPr>
        </p:nvSpPr>
        <p:spPr>
          <a:xfrm>
            <a:off x="0" y="214313"/>
            <a:ext cx="3500438" cy="6143625"/>
          </a:xfrm>
        </p:spPr>
        <p:txBody>
          <a:bodyPr/>
          <a:lstStyle/>
          <a:p>
            <a:pPr eaLnBrk="1" hangingPunct="1"/>
            <a:r>
              <a:rPr lang="ru-RU" smtClean="0"/>
              <a:t>Эскулапов полоз - обитает на каменистых, поросших кустарником склонах, облесенных ущельях. Достигает длины 1,5 метра. Имеет окраску от светло–желтой до темно–коричневой, брюхо белое или желтоватое. Укус неядовит.</a:t>
            </a:r>
          </a:p>
        </p:txBody>
      </p:sp>
      <p:pic>
        <p:nvPicPr>
          <p:cNvPr id="36867" name="Picture 2"/>
          <p:cNvPicPr>
            <a:picLocks noChangeAspect="1" noChangeArrowheads="1"/>
          </p:cNvPicPr>
          <p:nvPr/>
        </p:nvPicPr>
        <p:blipFill>
          <a:blip r:embed="rId2"/>
          <a:srcRect/>
          <a:stretch>
            <a:fillRect/>
          </a:stretch>
        </p:blipFill>
        <p:spPr bwMode="auto">
          <a:xfrm>
            <a:off x="3214688" y="142875"/>
            <a:ext cx="5467350" cy="4762500"/>
          </a:xfrm>
          <a:prstGeom prst="rect">
            <a:avLst/>
          </a:prstGeom>
          <a:noFill/>
          <a:ln w="9525">
            <a:noFill/>
            <a:miter lim="800000"/>
            <a:headEnd/>
            <a:tailEnd/>
          </a:ln>
        </p:spPr>
      </p:pic>
    </p:spTree>
  </p:cSld>
  <p:clrMapOvr>
    <a:masterClrMapping/>
  </p:clrMapOvr>
  <p:transition>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457200" y="642938"/>
            <a:ext cx="8229600" cy="6215062"/>
          </a:xfrm>
        </p:spPr>
        <p:txBody>
          <a:bodyPr>
            <a:normAutofit fontScale="92500"/>
          </a:bodyPr>
          <a:lstStyle/>
          <a:p>
            <a:pPr marL="274320" indent="-274320" eaLnBrk="1" fontAlgn="auto" hangingPunct="1">
              <a:spcAft>
                <a:spcPts val="0"/>
              </a:spcAft>
              <a:buFont typeface="Wingdings"/>
              <a:buChar char=""/>
              <a:defRPr/>
            </a:pPr>
            <a:r>
              <a:rPr lang="ru-RU" dirty="0"/>
              <a:t>Фауна степной зоны края под влиянием хозяйственной деятельности человека претерпела существенные изменения. В первоначальном составе животный мир степей сохранился только на небольших участках, не освоенных сельским хозяйством. Из млекопитающих наиболее многочисленны норные животные и хищники: полевка обыкновенная, суслик малый, </a:t>
            </a:r>
            <a:r>
              <a:rPr lang="ru-RU" dirty="0" err="1"/>
              <a:t>мышевка</a:t>
            </a:r>
            <a:r>
              <a:rPr lang="ru-RU" dirty="0"/>
              <a:t> степная, мышь полевая, слепыш, лисица. Попадается здесь заяц-русак, а в долинах рек довольно обычна норка. В </a:t>
            </a:r>
            <a:r>
              <a:rPr lang="ru-RU" dirty="0" err="1"/>
              <a:t>весенне</a:t>
            </a:r>
            <a:r>
              <a:rPr lang="ru-RU" dirty="0"/>
              <a:t> – летний период в степи много хищных птиц, питающихся грызунами и насекомоядных. Исконно степные птицы – дрофа, стрепет – встречаются все реже. В лесонасаждениях обитает большое количество птиц, обычных для лесной зоны и полей. Особенно многочисленны колонии грачей. На рисовых системах этой зоны обитают крачки, кулики и другие околоводные птицы.</a:t>
            </a:r>
          </a:p>
        </p:txBody>
      </p:sp>
    </p:spTree>
  </p:cSld>
  <p:clrMapOvr>
    <a:masterClrMapping/>
  </p:clrMapOvr>
  <p:transition>
    <p:push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Содержимое 2"/>
          <p:cNvSpPr>
            <a:spLocks noGrp="1"/>
          </p:cNvSpPr>
          <p:nvPr>
            <p:ph sz="quarter" idx="1"/>
          </p:nvPr>
        </p:nvSpPr>
        <p:spPr>
          <a:xfrm>
            <a:off x="457200" y="357188"/>
            <a:ext cx="8186738" cy="3071812"/>
          </a:xfrm>
        </p:spPr>
        <p:txBody>
          <a:bodyPr/>
          <a:lstStyle/>
          <a:p>
            <a:pPr eaLnBrk="1" hangingPunct="1"/>
            <a:r>
              <a:rPr lang="ru-RU" smtClean="0"/>
              <a:t>Гадюка кавказская или гадюка Казнакова - длиной до 60 см, яркая по окраске с преобладанием красных и желтых цветов змея. Часто попадаются чисто черные особи, сохраняющие характерный окрас только на губных щитках. Ареал змеи очень ограничен. Встречается в широколиственных и хвойных лесах, по долинам рек поднимается на высоту до 2500 метров. Укус гадюки ядовит.</a:t>
            </a:r>
          </a:p>
        </p:txBody>
      </p:sp>
      <p:pic>
        <p:nvPicPr>
          <p:cNvPr id="37891" name="Picture 2"/>
          <p:cNvPicPr>
            <a:picLocks noChangeAspect="1" noChangeArrowheads="1"/>
          </p:cNvPicPr>
          <p:nvPr/>
        </p:nvPicPr>
        <p:blipFill>
          <a:blip r:embed="rId2"/>
          <a:srcRect/>
          <a:stretch>
            <a:fillRect/>
          </a:stretch>
        </p:blipFill>
        <p:spPr bwMode="auto">
          <a:xfrm>
            <a:off x="2428875" y="3571875"/>
            <a:ext cx="3857625" cy="3041650"/>
          </a:xfrm>
          <a:prstGeom prst="rect">
            <a:avLst/>
          </a:prstGeom>
          <a:noFill/>
          <a:ln w="9525">
            <a:noFill/>
            <a:miter lim="800000"/>
            <a:headEnd/>
            <a:tailEnd/>
          </a:ln>
        </p:spPr>
      </p:pic>
    </p:spTree>
  </p:cSld>
  <p:clrMapOvr>
    <a:masterClrMapping/>
  </p:clrMapOvr>
  <p:transition>
    <p:push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Содержимое 2"/>
          <p:cNvSpPr>
            <a:spLocks noGrp="1"/>
          </p:cNvSpPr>
          <p:nvPr>
            <p:ph sz="quarter" idx="1"/>
          </p:nvPr>
        </p:nvSpPr>
        <p:spPr>
          <a:xfrm>
            <a:off x="357188" y="285750"/>
            <a:ext cx="8329612" cy="3071813"/>
          </a:xfrm>
        </p:spPr>
        <p:txBody>
          <a:bodyPr/>
          <a:lstStyle/>
          <a:p>
            <a:pPr eaLnBrk="1" hangingPunct="1"/>
            <a:r>
              <a:rPr lang="ru-RU" smtClean="0"/>
              <a:t>Ручьевая форель - обитает в горных реках. Достигает размера до 35 см и массы до 500 граммов. Имеет темную окраску спины, а брюшная сторона желтовато–белая. На боках и плавниках многочисленные черные, красные, оранжевые пятна, окруженные светлым ободком. Без труда преодолевает пороги и да-же небольшие водопады.</a:t>
            </a:r>
          </a:p>
        </p:txBody>
      </p:sp>
      <p:pic>
        <p:nvPicPr>
          <p:cNvPr id="38915" name="Picture 2"/>
          <p:cNvPicPr>
            <a:picLocks noChangeAspect="1" noChangeArrowheads="1"/>
          </p:cNvPicPr>
          <p:nvPr/>
        </p:nvPicPr>
        <p:blipFill>
          <a:blip r:embed="rId2"/>
          <a:srcRect/>
          <a:stretch>
            <a:fillRect/>
          </a:stretch>
        </p:blipFill>
        <p:spPr bwMode="auto">
          <a:xfrm>
            <a:off x="1571625" y="3357563"/>
            <a:ext cx="5924550" cy="3357562"/>
          </a:xfrm>
          <a:prstGeom prst="rect">
            <a:avLst/>
          </a:prstGeom>
          <a:noFill/>
          <a:ln w="9525">
            <a:noFill/>
            <a:miter lim="800000"/>
            <a:headEnd/>
            <a:tailEnd/>
          </a:ln>
        </p:spPr>
      </p:pic>
    </p:spTree>
  </p:cSld>
  <p:clrMapOvr>
    <a:masterClrMapping/>
  </p:clrMapOvr>
  <p:transition>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Documents and Settings\Рома\Рабочий стол\86389.jpg"/>
          <p:cNvPicPr>
            <a:picLocks noChangeAspect="1" noChangeArrowheads="1"/>
          </p:cNvPicPr>
          <p:nvPr/>
        </p:nvPicPr>
        <p:blipFill>
          <a:blip r:embed="rId2"/>
          <a:srcRect/>
          <a:stretch>
            <a:fillRect/>
          </a:stretch>
        </p:blipFill>
        <p:spPr bwMode="auto">
          <a:xfrm>
            <a:off x="1143000" y="1143000"/>
            <a:ext cx="6786563" cy="4524375"/>
          </a:xfrm>
          <a:prstGeom prst="rect">
            <a:avLst/>
          </a:prstGeom>
          <a:noFill/>
          <a:ln w="9525">
            <a:noFill/>
            <a:miter lim="800000"/>
            <a:headEnd/>
            <a:tailEnd/>
          </a:ln>
        </p:spPr>
      </p:pic>
    </p:spTree>
  </p:cSld>
  <p:clrMapOvr>
    <a:masterClrMapping/>
  </p:clrMapOvr>
  <p:transition>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214313" y="285750"/>
            <a:ext cx="4429125" cy="6429375"/>
          </a:xfrm>
        </p:spPr>
        <p:txBody>
          <a:bodyPr>
            <a:normAutofit fontScale="92500" lnSpcReduction="10000"/>
          </a:bodyPr>
          <a:lstStyle/>
          <a:p>
            <a:pPr marL="274320" indent="-274320" eaLnBrk="1" fontAlgn="auto" hangingPunct="1">
              <a:spcAft>
                <a:spcPts val="0"/>
              </a:spcAft>
              <a:buFont typeface="Wingdings"/>
              <a:buChar char=""/>
              <a:defRPr/>
            </a:pPr>
            <a:r>
              <a:rPr lang="ru-RU" dirty="0"/>
              <a:t>В лесостепи распространены животные, характерные для степной и </a:t>
            </a:r>
            <a:r>
              <a:rPr lang="ru-RU" dirty="0" err="1"/>
              <a:t>горно</a:t>
            </a:r>
            <a:r>
              <a:rPr lang="ru-RU" dirty="0"/>
              <a:t>–лесной зоны </a:t>
            </a:r>
            <a:r>
              <a:rPr lang="ru-RU" dirty="0" err="1"/>
              <a:t>Предкавказья</a:t>
            </a:r>
            <a:r>
              <a:rPr lang="ru-RU" dirty="0"/>
              <a:t>. Обычными являются обыкновенная белозубка, степной хорь, полевая мышь, кавказский крот, лесная куница, </a:t>
            </a:r>
            <a:r>
              <a:rPr lang="ru-RU" dirty="0" err="1"/>
              <a:t>соня-полчек</a:t>
            </a:r>
            <a:r>
              <a:rPr lang="ru-RU" dirty="0"/>
              <a:t> и лесная соня, кабан, косуля. Из птиц наиболее многочисленны и разнообразны по видовому составу синицы, вьюрки , дрозды. Встречаются лунь, пустельга, ворон, сойка. Фауна лесостепной зоны эндемиков не имеет, как и нет здесь только ей свойственных животных.</a:t>
            </a:r>
          </a:p>
        </p:txBody>
      </p:sp>
      <p:pic>
        <p:nvPicPr>
          <p:cNvPr id="12291" name="Picture 2" descr="C:\Documents and Settings\Рома\Рабочий стол\genimage4.jpeg"/>
          <p:cNvPicPr>
            <a:picLocks noChangeAspect="1" noChangeArrowheads="1"/>
          </p:cNvPicPr>
          <p:nvPr/>
        </p:nvPicPr>
        <p:blipFill>
          <a:blip r:embed="rId2"/>
          <a:srcRect/>
          <a:stretch>
            <a:fillRect/>
          </a:stretch>
        </p:blipFill>
        <p:spPr bwMode="auto">
          <a:xfrm>
            <a:off x="4643438" y="2108200"/>
            <a:ext cx="4238625" cy="3178175"/>
          </a:xfrm>
          <a:prstGeom prst="rect">
            <a:avLst/>
          </a:prstGeom>
          <a:noFill/>
          <a:ln w="9525">
            <a:noFill/>
            <a:miter lim="800000"/>
            <a:headEnd/>
            <a:tailEnd/>
          </a:ln>
        </p:spPr>
      </p:pic>
    </p:spTree>
  </p:cSld>
  <p:clrMapOvr>
    <a:masterClrMapping/>
  </p:clrMapOvr>
  <p:transition>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71438" y="214313"/>
            <a:ext cx="4500562" cy="6429375"/>
          </a:xfrm>
        </p:spPr>
        <p:txBody>
          <a:bodyPr>
            <a:normAutofit fontScale="85000" lnSpcReduction="20000"/>
          </a:bodyPr>
          <a:lstStyle/>
          <a:p>
            <a:pPr marL="274320" indent="-274320" eaLnBrk="1" fontAlgn="auto" hangingPunct="1">
              <a:spcAft>
                <a:spcPts val="0"/>
              </a:spcAft>
              <a:buFont typeface="Wingdings"/>
              <a:buChar char=""/>
              <a:defRPr/>
            </a:pPr>
            <a:r>
              <a:rPr lang="ru-RU" dirty="0"/>
              <a:t>Для лесных районов нижнего и среднего пояса характерны животные , обитающие в широколиственных лесах Восточной Европы : медведь, барсук, лесная куница, белка, мышь лесная и желтогорлая, еж обыкновенный, малая и обыкновенная белозубки и другие. Восстановлен наш самый крупный лесной зверь - зубр. Широко представлены здесь птицы и рептилии. На скалистых осыпях и обочинах дорог, на старых пнях и больших камнях можно наблюдать скальную и кавказскую ящериц, кавказскую гадюку, обыкновенного и водяного ужей. Из земноводных обитают гребенчатый, малоазиатский и обыкновенный тритоны, квакша, кавказская крестовка и другие. </a:t>
            </a:r>
          </a:p>
        </p:txBody>
      </p:sp>
      <p:pic>
        <p:nvPicPr>
          <p:cNvPr id="13315" name="Picture 3" descr="C:\Documents and Settings\Рома\Рабочий стол\genimage1.jpeg"/>
          <p:cNvPicPr>
            <a:picLocks noChangeAspect="1" noChangeArrowheads="1"/>
          </p:cNvPicPr>
          <p:nvPr/>
        </p:nvPicPr>
        <p:blipFill>
          <a:blip r:embed="rId2"/>
          <a:srcRect/>
          <a:stretch>
            <a:fillRect/>
          </a:stretch>
        </p:blipFill>
        <p:spPr bwMode="auto">
          <a:xfrm>
            <a:off x="4476750" y="1214438"/>
            <a:ext cx="4381500" cy="3286125"/>
          </a:xfrm>
          <a:prstGeom prst="rect">
            <a:avLst/>
          </a:prstGeom>
          <a:noFill/>
          <a:ln w="9525">
            <a:noFill/>
            <a:miter lim="800000"/>
            <a:headEnd/>
            <a:tailEnd/>
          </a:ln>
        </p:spPr>
      </p:pic>
    </p:spTree>
  </p:cSld>
  <p:clrMapOvr>
    <a:masterClrMapping/>
  </p:clrMapOvr>
  <p:transition>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3"/>
          <p:cNvPicPr>
            <a:picLocks noChangeAspect="1" noChangeArrowheads="1"/>
          </p:cNvPicPr>
          <p:nvPr/>
        </p:nvPicPr>
        <p:blipFill>
          <a:blip r:embed="rId2" cstate="email"/>
          <a:srcRect/>
          <a:stretch>
            <a:fillRect/>
          </a:stretch>
        </p:blipFill>
        <p:spPr bwMode="auto">
          <a:xfrm>
            <a:off x="4857750" y="0"/>
            <a:ext cx="3810000" cy="2857500"/>
          </a:xfrm>
          <a:prstGeom prst="rect">
            <a:avLst/>
          </a:prstGeom>
          <a:noFill/>
          <a:ln w="9525">
            <a:noFill/>
            <a:miter lim="800000"/>
            <a:headEnd/>
            <a:tailEnd/>
          </a:ln>
        </p:spPr>
      </p:pic>
      <p:sp>
        <p:nvSpPr>
          <p:cNvPr id="14339" name="TextBox 8"/>
          <p:cNvSpPr txBox="1">
            <a:spLocks noChangeArrowheads="1"/>
          </p:cNvSpPr>
          <p:nvPr/>
        </p:nvSpPr>
        <p:spPr bwMode="auto">
          <a:xfrm>
            <a:off x="5715000" y="3000375"/>
            <a:ext cx="2786063" cy="461963"/>
          </a:xfrm>
          <a:prstGeom prst="rect">
            <a:avLst/>
          </a:prstGeom>
          <a:noFill/>
          <a:ln w="9525">
            <a:noFill/>
            <a:miter lim="800000"/>
            <a:headEnd/>
            <a:tailEnd/>
          </a:ln>
        </p:spPr>
        <p:txBody>
          <a:bodyPr>
            <a:spAutoFit/>
          </a:bodyPr>
          <a:lstStyle/>
          <a:p>
            <a:r>
              <a:rPr lang="ru-RU" sz="2400">
                <a:latin typeface="Century Schoolbook" pitchFamily="18" charset="0"/>
              </a:rPr>
              <a:t>Еж обыкновенный</a:t>
            </a:r>
          </a:p>
        </p:txBody>
      </p:sp>
      <p:pic>
        <p:nvPicPr>
          <p:cNvPr id="14340" name="Picture 5"/>
          <p:cNvPicPr>
            <a:picLocks noChangeAspect="1" noChangeArrowheads="1"/>
          </p:cNvPicPr>
          <p:nvPr/>
        </p:nvPicPr>
        <p:blipFill>
          <a:blip r:embed="rId3" cstate="email"/>
          <a:srcRect/>
          <a:stretch>
            <a:fillRect/>
          </a:stretch>
        </p:blipFill>
        <p:spPr bwMode="auto">
          <a:xfrm>
            <a:off x="214313" y="3328988"/>
            <a:ext cx="3810000" cy="3314700"/>
          </a:xfrm>
          <a:prstGeom prst="rect">
            <a:avLst/>
          </a:prstGeom>
          <a:noFill/>
          <a:ln w="9525">
            <a:noFill/>
            <a:miter lim="800000"/>
            <a:headEnd/>
            <a:tailEnd/>
          </a:ln>
        </p:spPr>
      </p:pic>
      <p:sp>
        <p:nvSpPr>
          <p:cNvPr id="14341" name="TextBox 10"/>
          <p:cNvSpPr txBox="1">
            <a:spLocks noChangeArrowheads="1"/>
          </p:cNvSpPr>
          <p:nvPr/>
        </p:nvSpPr>
        <p:spPr bwMode="auto">
          <a:xfrm>
            <a:off x="3929063" y="6000750"/>
            <a:ext cx="3143250" cy="461963"/>
          </a:xfrm>
          <a:prstGeom prst="rect">
            <a:avLst/>
          </a:prstGeom>
          <a:noFill/>
          <a:ln w="9525">
            <a:noFill/>
            <a:miter lim="800000"/>
            <a:headEnd/>
            <a:tailEnd/>
          </a:ln>
        </p:spPr>
        <p:txBody>
          <a:bodyPr>
            <a:spAutoFit/>
          </a:bodyPr>
          <a:lstStyle/>
          <a:p>
            <a:r>
              <a:rPr lang="ru-RU" sz="2400">
                <a:latin typeface="Century Schoolbook" pitchFamily="18" charset="0"/>
              </a:rPr>
              <a:t>Кавказская гадюка</a:t>
            </a:r>
          </a:p>
        </p:txBody>
      </p:sp>
    </p:spTree>
  </p:cSld>
  <p:clrMapOvr>
    <a:masterClrMapping/>
  </p:clrMapOvr>
  <p:transition>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285750" y="285750"/>
            <a:ext cx="4143375" cy="3714750"/>
          </a:xfrm>
        </p:spPr>
        <p:txBody>
          <a:bodyPr>
            <a:normAutofit lnSpcReduction="10000"/>
          </a:bodyPr>
          <a:lstStyle/>
          <a:p>
            <a:pPr marL="274320" indent="-274320" eaLnBrk="1" fontAlgn="auto" hangingPunct="1">
              <a:spcAft>
                <a:spcPts val="0"/>
              </a:spcAft>
              <a:buFont typeface="Wingdings"/>
              <a:buChar char=""/>
              <a:defRPr/>
            </a:pPr>
            <a:r>
              <a:rPr lang="ru-RU" dirty="0"/>
              <a:t>В высокогорном буковом лесу почти всегда влажно и прохладно. Только изредка тишину здесь нарушат случайно залетевшие снегири и гаички, а более уверенно себя здесь чувствуют черноголовый поползень и черный дятел.</a:t>
            </a:r>
          </a:p>
        </p:txBody>
      </p:sp>
      <p:pic>
        <p:nvPicPr>
          <p:cNvPr id="15363" name="Picture 2"/>
          <p:cNvPicPr>
            <a:picLocks noChangeAspect="1" noChangeArrowheads="1"/>
          </p:cNvPicPr>
          <p:nvPr/>
        </p:nvPicPr>
        <p:blipFill>
          <a:blip r:embed="rId2" cstate="email"/>
          <a:srcRect/>
          <a:stretch>
            <a:fillRect/>
          </a:stretch>
        </p:blipFill>
        <p:spPr bwMode="auto">
          <a:xfrm>
            <a:off x="4429125" y="0"/>
            <a:ext cx="4241800" cy="3495675"/>
          </a:xfrm>
          <a:prstGeom prst="rect">
            <a:avLst/>
          </a:prstGeom>
          <a:noFill/>
          <a:ln w="9525">
            <a:noFill/>
            <a:miter lim="800000"/>
            <a:headEnd/>
            <a:tailEnd/>
          </a:ln>
        </p:spPr>
      </p:pic>
      <p:pic>
        <p:nvPicPr>
          <p:cNvPr id="15364" name="Picture 3"/>
          <p:cNvPicPr>
            <a:picLocks noChangeAspect="1" noChangeArrowheads="1"/>
          </p:cNvPicPr>
          <p:nvPr/>
        </p:nvPicPr>
        <p:blipFill>
          <a:blip r:embed="rId3" cstate="email"/>
          <a:srcRect/>
          <a:stretch>
            <a:fillRect/>
          </a:stretch>
        </p:blipFill>
        <p:spPr bwMode="auto">
          <a:xfrm>
            <a:off x="142875" y="3357563"/>
            <a:ext cx="3500438" cy="3500437"/>
          </a:xfrm>
          <a:prstGeom prst="rect">
            <a:avLst/>
          </a:prstGeom>
          <a:noFill/>
          <a:ln w="9525">
            <a:noFill/>
            <a:miter lim="800000"/>
            <a:headEnd/>
            <a:tailEnd/>
          </a:ln>
        </p:spPr>
      </p:pic>
      <p:pic>
        <p:nvPicPr>
          <p:cNvPr id="15365" name="Picture 4"/>
          <p:cNvPicPr>
            <a:picLocks noChangeAspect="1" noChangeArrowheads="1"/>
          </p:cNvPicPr>
          <p:nvPr/>
        </p:nvPicPr>
        <p:blipFill>
          <a:blip r:embed="rId4"/>
          <a:srcRect/>
          <a:stretch>
            <a:fillRect/>
          </a:stretch>
        </p:blipFill>
        <p:spPr bwMode="auto">
          <a:xfrm>
            <a:off x="5143500" y="4286250"/>
            <a:ext cx="3524250" cy="2354263"/>
          </a:xfrm>
          <a:prstGeom prst="rect">
            <a:avLst/>
          </a:prstGeom>
          <a:noFill/>
          <a:ln w="9525">
            <a:noFill/>
            <a:miter lim="800000"/>
            <a:headEnd/>
            <a:tailEnd/>
          </a:ln>
        </p:spPr>
      </p:pic>
    </p:spTree>
  </p:cSld>
  <p:clrMapOvr>
    <a:masterClrMapping/>
  </p:clrMapOvr>
  <p:transition>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457200" y="500063"/>
            <a:ext cx="8229600" cy="5626100"/>
          </a:xfrm>
        </p:spPr>
        <p:txBody>
          <a:bodyPr>
            <a:normAutofit fontScale="92500" lnSpcReduction="10000"/>
          </a:bodyPr>
          <a:lstStyle/>
          <a:p>
            <a:pPr marL="274320" indent="-274320" eaLnBrk="1" fontAlgn="auto" hangingPunct="1">
              <a:spcAft>
                <a:spcPts val="0"/>
              </a:spcAft>
              <a:buFont typeface="Wingdings"/>
              <a:buChar char=""/>
              <a:defRPr/>
            </a:pPr>
            <a:r>
              <a:rPr lang="ru-RU" dirty="0"/>
              <a:t>Животный мир субальпийских и альпийских лугов представлен значительным количеством </a:t>
            </a:r>
            <a:r>
              <a:rPr lang="ru-RU" dirty="0" err="1"/>
              <a:t>эндемичных</a:t>
            </a:r>
            <a:r>
              <a:rPr lang="ru-RU" dirty="0"/>
              <a:t> видов и подвидов. Кавказская </a:t>
            </a:r>
            <a:r>
              <a:rPr lang="ru-RU" dirty="0" err="1"/>
              <a:t>мышовка</a:t>
            </a:r>
            <a:r>
              <a:rPr lang="ru-RU" dirty="0"/>
              <a:t>, прометеева полевка, предкавказский хомяк, кубанский тур распространены только на Кавказе. Не так давно здесь обитал среднеазиатский леопард. Обычными являются волк, лисица, летучие мыши, барсук, ласка, серна, зайцы, кабан, косуля, олень. Из 30 видов гнездящихся здесь птиц наиболее характерными являются кавказский тетерев, улар, белоголовый сип, гриф, ворон, бородач. Привычны здесь горный конек, альпийская галка, пестрый каменный дрозд. Следует назвать животных, которые одинаково хорошо чувствуют себя во всех зонах края. Это лисица, ласка, барсук, водяная крыса, серая крыса, домовая мышь, еж, многие летучие мыши, полевой и домовой воробьи, ворона серая и др. Некоторые из этих видов образуют на Кавказе особые подвиды.</a:t>
            </a:r>
          </a:p>
        </p:txBody>
      </p:sp>
    </p:spTree>
  </p:cSld>
  <p:clrMapOvr>
    <a:masterClrMapping/>
  </p:clrMapOvr>
  <p:transition>
    <p:push dir="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Эркер">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Override1.xml><?xml version="1.0" encoding="utf-8"?>
<a:themeOverride xmlns:a="http://schemas.openxmlformats.org/drawingml/2006/main">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docProps/app.xml><?xml version="1.0" encoding="utf-8"?>
<Properties xmlns="http://schemas.openxmlformats.org/officeDocument/2006/extended-properties" xmlns:vt="http://schemas.openxmlformats.org/officeDocument/2006/docPropsVTypes">
  <Template>Oriel</Template>
  <TotalTime>102</TotalTime>
  <Words>1710</Words>
  <Application>Microsoft Office PowerPoint</Application>
  <PresentationFormat>Экран (4:3)</PresentationFormat>
  <Paragraphs>43</Paragraphs>
  <Slides>31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31</vt:i4>
      </vt:variant>
    </vt:vector>
  </HeadingPairs>
  <TitlesOfParts>
    <vt:vector size="32" baseType="lpstr">
      <vt:lpstr>Эркер</vt:lpstr>
      <vt:lpstr>Животный мир Краснодарского края.</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Животный мир Краснодарского края.</dc:title>
  <dc:creator>Рома</dc:creator>
  <cp:lastModifiedBy>Администратор</cp:lastModifiedBy>
  <cp:revision>14</cp:revision>
  <dcterms:created xsi:type="dcterms:W3CDTF">2009-05-13T15:28:49Z</dcterms:created>
  <dcterms:modified xsi:type="dcterms:W3CDTF">2009-05-28T22:40:15Z</dcterms:modified>
</cp:coreProperties>
</file>